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3" r:id="rId7"/>
    <p:sldId id="264" r:id="rId8"/>
    <p:sldId id="265" r:id="rId9"/>
    <p:sldId id="266" r:id="rId10"/>
    <p:sldId id="267" r:id="rId11"/>
    <p:sldId id="269" r:id="rId12"/>
    <p:sldId id="270" r:id="rId13"/>
    <p:sldId id="271" r:id="rId14"/>
    <p:sldId id="272" r:id="rId15"/>
    <p:sldId id="274" r:id="rId16"/>
    <p:sldId id="273" r:id="rId17"/>
    <p:sldId id="261" r:id="rId18"/>
    <p:sldId id="262" r:id="rId19"/>
    <p:sldId id="278" r:id="rId20"/>
    <p:sldId id="279" r:id="rId21"/>
    <p:sldId id="280" r:id="rId22"/>
    <p:sldId id="281" r:id="rId23"/>
    <p:sldId id="283" r:id="rId24"/>
    <p:sldId id="282" r:id="rId25"/>
    <p:sldId id="284" r:id="rId26"/>
    <p:sldId id="285" r:id="rId27"/>
    <p:sldId id="286" r:id="rId28"/>
    <p:sldId id="275" r:id="rId29"/>
    <p:sldId id="276" r:id="rId30"/>
    <p:sldId id="277" r:id="rId31"/>
  </p:sldIdLst>
  <p:sldSz cx="9144000" cy="5143500" type="screen16x9"/>
  <p:notesSz cx="6858000" cy="9144000"/>
  <p:embeddedFontLst>
    <p:embeddedFont>
      <p:font typeface="Algerian" panose="04020705040A02060702" pitchFamily="82" charset="0"/>
      <p:regular r:id="rId33"/>
    </p:embeddedFont>
    <p:embeddedFont>
      <p:font typeface="Lato" panose="020F0502020204030203"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AAE2EC-768D-4B7D-A6AC-F75B90A93F88}">
  <a:tblStyle styleId="{DCAAE2EC-768D-4B7D-A6AC-F75B90A93F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223e0f0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223e0f0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223e0f03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223e0f03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5b51134c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5b51134c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223e0f03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223e0f03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223e0f03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223e0f03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5b51134c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25b51134c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223e0f03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223e0f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5401de4ed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5401de4e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5401de4ed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5401de4ed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5b51134c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25b51134c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5401de4ed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5401de4ed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5eac87d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5eac87d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eac87d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eac87d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5b51134c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5b51134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5401de4e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5401de4e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5401de4ed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5401de4ed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5401de4ed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5401de4ed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5b51134c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5b51134c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223e0f03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223e0f03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5eac87d0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5eac87d0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adpubl.eu/jsi/2018-118-16-17/articles/17/70.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27499" y="1542958"/>
            <a:ext cx="5947144"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 and comparison of Two Interior Permanent motors</a:t>
            </a:r>
            <a:endParaRPr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5" name="Google Shape;135;p13"/>
          <p:cNvSpPr txBox="1">
            <a:spLocks noGrp="1"/>
          </p:cNvSpPr>
          <p:nvPr>
            <p:ph type="subTitle" idx="1"/>
          </p:nvPr>
        </p:nvSpPr>
        <p:spPr>
          <a:xfrm>
            <a:off x="3352322" y="3388817"/>
            <a:ext cx="2439356" cy="1083946"/>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00" b="1" dirty="0"/>
              <a:t>Presented by:</a:t>
            </a:r>
          </a:p>
          <a:p>
            <a:pPr marL="0" lvl="0" indent="0" algn="ctr" rtl="0">
              <a:spcBef>
                <a:spcPts val="0"/>
              </a:spcBef>
              <a:spcAft>
                <a:spcPts val="0"/>
              </a:spcAft>
              <a:buNone/>
            </a:pPr>
            <a:endParaRPr sz="1400" b="1" dirty="0"/>
          </a:p>
          <a:p>
            <a:pPr marL="0" indent="0" algn="ctr"/>
            <a:r>
              <a:rPr lang="en-IN" sz="1700" dirty="0">
                <a:latin typeface="Algerian" panose="04020705040A02060702" pitchFamily="82" charset="0"/>
              </a:rPr>
              <a:t>Shubham Prajapati</a:t>
            </a:r>
          </a:p>
          <a:p>
            <a:pPr marL="0" indent="0" algn="ctr"/>
            <a:r>
              <a:rPr lang="en-IN" sz="1700" dirty="0">
                <a:latin typeface="Algerian" panose="04020705040A02060702" pitchFamily="82" charset="0"/>
              </a:rPr>
              <a:t>Anirudha Behera</a:t>
            </a:r>
          </a:p>
          <a:p>
            <a:pPr marL="0" indent="0" algn="ctr"/>
            <a:endParaRPr lang="en-IN" sz="1700" dirty="0">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Speed Torque curve of Tesla S</a:t>
            </a:r>
            <a:endParaRPr/>
          </a:p>
        </p:txBody>
      </p:sp>
      <p:pic>
        <p:nvPicPr>
          <p:cNvPr id="215" name="Google Shape;215;p24"/>
          <p:cNvPicPr preferRelativeResize="0"/>
          <p:nvPr/>
        </p:nvPicPr>
        <p:blipFill>
          <a:blip r:embed="rId3">
            <a:alphaModFix/>
          </a:blip>
          <a:stretch>
            <a:fillRect/>
          </a:stretch>
        </p:blipFill>
        <p:spPr>
          <a:xfrm>
            <a:off x="52586" y="1448037"/>
            <a:ext cx="4565028" cy="3645724"/>
          </a:xfrm>
          <a:prstGeom prst="rect">
            <a:avLst/>
          </a:prstGeom>
          <a:noFill/>
          <a:ln>
            <a:noFill/>
          </a:ln>
        </p:spPr>
      </p:pic>
      <p:pic>
        <p:nvPicPr>
          <p:cNvPr id="2" name="Picture 1">
            <a:extLst>
              <a:ext uri="{FF2B5EF4-FFF2-40B4-BE49-F238E27FC236}">
                <a16:creationId xmlns:a16="http://schemas.microsoft.com/office/drawing/2014/main" id="{3267C327-2F39-437D-8F06-F2C87312E030}"/>
              </a:ext>
            </a:extLst>
          </p:cNvPr>
          <p:cNvPicPr>
            <a:picLocks noChangeAspect="1"/>
          </p:cNvPicPr>
          <p:nvPr/>
        </p:nvPicPr>
        <p:blipFill>
          <a:blip r:embed="rId4"/>
          <a:stretch>
            <a:fillRect/>
          </a:stretch>
        </p:blipFill>
        <p:spPr>
          <a:xfrm>
            <a:off x="4834270" y="1448037"/>
            <a:ext cx="4242909" cy="3645724"/>
          </a:xfrm>
          <a:prstGeom prst="rect">
            <a:avLst/>
          </a:prstGeom>
        </p:spPr>
      </p:pic>
      <p:sp>
        <p:nvSpPr>
          <p:cNvPr id="5" name="TextBox 4">
            <a:extLst>
              <a:ext uri="{FF2B5EF4-FFF2-40B4-BE49-F238E27FC236}">
                <a16:creationId xmlns:a16="http://schemas.microsoft.com/office/drawing/2014/main" id="{F965A1F0-6066-4EAD-B261-9E56689AA37F}"/>
              </a:ext>
            </a:extLst>
          </p:cNvPr>
          <p:cNvSpPr txBox="1"/>
          <p:nvPr/>
        </p:nvSpPr>
        <p:spPr>
          <a:xfrm>
            <a:off x="1297500" y="1109483"/>
            <a:ext cx="1821712" cy="338554"/>
          </a:xfrm>
          <a:prstGeom prst="rect">
            <a:avLst/>
          </a:prstGeom>
          <a:noFill/>
        </p:spPr>
        <p:txBody>
          <a:bodyPr wrap="square" rtlCol="0">
            <a:spAutoFit/>
          </a:bodyPr>
          <a:lstStyle/>
          <a:p>
            <a:r>
              <a:rPr lang="en-US" sz="1600" dirty="0">
                <a:solidFill>
                  <a:schemeClr val="bg1"/>
                </a:solidFill>
              </a:rPr>
              <a:t>Tesla Model S</a:t>
            </a:r>
            <a:endParaRPr lang="en-IN" sz="1600" dirty="0">
              <a:solidFill>
                <a:schemeClr val="bg1"/>
              </a:solidFill>
            </a:endParaRPr>
          </a:p>
        </p:txBody>
      </p:sp>
      <p:pic>
        <p:nvPicPr>
          <p:cNvPr id="6" name="Picture 5">
            <a:extLst>
              <a:ext uri="{FF2B5EF4-FFF2-40B4-BE49-F238E27FC236}">
                <a16:creationId xmlns:a16="http://schemas.microsoft.com/office/drawing/2014/main" id="{9DE885A7-CDDD-409D-AB59-5AB09A33247E}"/>
              </a:ext>
            </a:extLst>
          </p:cNvPr>
          <p:cNvPicPr>
            <a:picLocks noChangeAspect="1"/>
          </p:cNvPicPr>
          <p:nvPr/>
        </p:nvPicPr>
        <p:blipFill>
          <a:blip r:embed="rId5"/>
          <a:stretch>
            <a:fillRect/>
          </a:stretch>
        </p:blipFill>
        <p:spPr>
          <a:xfrm>
            <a:off x="5987059" y="1091423"/>
            <a:ext cx="1859441" cy="4328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1297513" y="407375"/>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Efficiency Map of Tesla S</a:t>
            </a:r>
            <a:endParaRPr/>
          </a:p>
        </p:txBody>
      </p:sp>
      <p:pic>
        <p:nvPicPr>
          <p:cNvPr id="227" name="Google Shape;227;p26"/>
          <p:cNvPicPr preferRelativeResize="0"/>
          <p:nvPr/>
        </p:nvPicPr>
        <p:blipFill>
          <a:blip r:embed="rId3">
            <a:alphaModFix/>
          </a:blip>
          <a:stretch>
            <a:fillRect/>
          </a:stretch>
        </p:blipFill>
        <p:spPr>
          <a:xfrm>
            <a:off x="1356975" y="1552583"/>
            <a:ext cx="6919976" cy="347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Efficiency Map of Nissan Leaf</a:t>
            </a:r>
            <a:endParaRPr/>
          </a:p>
        </p:txBody>
      </p:sp>
      <p:pic>
        <p:nvPicPr>
          <p:cNvPr id="233" name="Google Shape;233;p27"/>
          <p:cNvPicPr preferRelativeResize="0"/>
          <p:nvPr/>
        </p:nvPicPr>
        <p:blipFill>
          <a:blip r:embed="rId3">
            <a:alphaModFix/>
          </a:blip>
          <a:stretch>
            <a:fillRect/>
          </a:stretch>
        </p:blipFill>
        <p:spPr>
          <a:xfrm>
            <a:off x="834575" y="1596675"/>
            <a:ext cx="7706275" cy="323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1297500" y="393750"/>
            <a:ext cx="7038900" cy="64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Thermal Analysis of Tesla S</a:t>
            </a:r>
            <a:endParaRPr/>
          </a:p>
        </p:txBody>
      </p:sp>
      <p:sp>
        <p:nvSpPr>
          <p:cNvPr id="239" name="Google Shape;239;p28"/>
          <p:cNvSpPr txBox="1">
            <a:spLocks noGrp="1"/>
          </p:cNvSpPr>
          <p:nvPr>
            <p:ph type="body" idx="1"/>
          </p:nvPr>
        </p:nvSpPr>
        <p:spPr>
          <a:xfrm>
            <a:off x="-121400" y="1304260"/>
            <a:ext cx="7038900" cy="321449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Housing- Water Jet (spiral)</a:t>
            </a:r>
            <a:endParaRPr/>
          </a:p>
          <a:p>
            <a:pPr marL="457200" lvl="0" indent="-311150" algn="l" rtl="0">
              <a:spcBef>
                <a:spcPts val="0"/>
              </a:spcBef>
              <a:spcAft>
                <a:spcPts val="0"/>
              </a:spcAft>
              <a:buSzPts val="1300"/>
              <a:buChar char="❖"/>
            </a:pPr>
            <a:r>
              <a:rPr lang="en"/>
              <a:t>Housing Diameter- 280 mm</a:t>
            </a:r>
            <a:endParaRPr/>
          </a:p>
          <a:p>
            <a:pPr marL="457200" lvl="0" indent="-311150" algn="l" rtl="0">
              <a:spcBef>
                <a:spcPts val="0"/>
              </a:spcBef>
              <a:spcAft>
                <a:spcPts val="0"/>
              </a:spcAft>
              <a:buSzPts val="1300"/>
              <a:buChar char="❖"/>
            </a:pPr>
            <a:r>
              <a:rPr lang="en"/>
              <a:t>Flow type- Turbulent</a:t>
            </a:r>
            <a:endParaRPr/>
          </a:p>
          <a:p>
            <a:pPr marL="457200" lvl="0" indent="-311150" algn="l" rtl="0">
              <a:spcBef>
                <a:spcPts val="0"/>
              </a:spcBef>
              <a:spcAft>
                <a:spcPts val="0"/>
              </a:spcAft>
              <a:buSzPts val="1300"/>
              <a:buChar char="❖"/>
            </a:pPr>
            <a:r>
              <a:rPr lang="en"/>
              <a:t>Fluid volume flow rate- 8 l/min</a:t>
            </a:r>
            <a:endParaRPr/>
          </a:p>
          <a:p>
            <a:pPr marL="457200" lvl="0" indent="-311150" algn="l" rtl="0">
              <a:spcBef>
                <a:spcPts val="0"/>
              </a:spcBef>
              <a:spcAft>
                <a:spcPts val="0"/>
              </a:spcAft>
              <a:buSzPts val="1300"/>
              <a:buChar char="❖"/>
            </a:pPr>
            <a:r>
              <a:rPr lang="en"/>
              <a:t>Calculation type- Transient</a:t>
            </a:r>
            <a:endParaRPr/>
          </a:p>
          <a:p>
            <a:pPr marL="457200" lvl="0" indent="-311150" algn="l" rtl="0">
              <a:spcBef>
                <a:spcPts val="0"/>
              </a:spcBef>
              <a:spcAft>
                <a:spcPts val="0"/>
              </a:spcAft>
              <a:buSzPts val="1300"/>
              <a:buChar char="❖"/>
            </a:pPr>
            <a:r>
              <a:rPr lang="en"/>
              <a:t>Transient period-120 sec</a:t>
            </a:r>
            <a:endParaRPr/>
          </a:p>
          <a:p>
            <a:pPr marL="457200" lvl="0" indent="-311150" algn="l" rtl="0">
              <a:spcBef>
                <a:spcPts val="0"/>
              </a:spcBef>
              <a:spcAft>
                <a:spcPts val="0"/>
              </a:spcAft>
              <a:buSzPts val="1300"/>
              <a:buChar char="❖"/>
            </a:pPr>
            <a:r>
              <a:rPr lang="en"/>
              <a:t>Torque-375 Nm</a:t>
            </a:r>
            <a:endParaRPr/>
          </a:p>
          <a:p>
            <a:pPr marL="457200" lvl="0" indent="-311150" algn="l" rtl="0">
              <a:spcBef>
                <a:spcPts val="0"/>
              </a:spcBef>
              <a:spcAft>
                <a:spcPts val="0"/>
              </a:spcAft>
              <a:buSzPts val="1300"/>
              <a:buChar char="❖"/>
            </a:pPr>
            <a:r>
              <a:rPr lang="en"/>
              <a:t>Speed- 5000 rpm</a:t>
            </a:r>
            <a:endParaRPr/>
          </a:p>
        </p:txBody>
      </p:sp>
      <p:pic>
        <p:nvPicPr>
          <p:cNvPr id="240" name="Google Shape;240;p28"/>
          <p:cNvPicPr preferRelativeResize="0"/>
          <p:nvPr/>
        </p:nvPicPr>
        <p:blipFill>
          <a:blip r:embed="rId3">
            <a:alphaModFix/>
          </a:blip>
          <a:stretch>
            <a:fillRect/>
          </a:stretch>
        </p:blipFill>
        <p:spPr>
          <a:xfrm>
            <a:off x="2675252" y="1037375"/>
            <a:ext cx="6468749" cy="4051551"/>
          </a:xfrm>
          <a:prstGeom prst="rect">
            <a:avLst/>
          </a:prstGeom>
          <a:noFill/>
          <a:ln>
            <a:noFill/>
          </a:ln>
        </p:spPr>
      </p:pic>
      <p:pic>
        <p:nvPicPr>
          <p:cNvPr id="241" name="Google Shape;241;p28"/>
          <p:cNvPicPr preferRelativeResize="0"/>
          <p:nvPr/>
        </p:nvPicPr>
        <p:blipFill>
          <a:blip r:embed="rId4">
            <a:alphaModFix/>
          </a:blip>
          <a:stretch>
            <a:fillRect/>
          </a:stretch>
        </p:blipFill>
        <p:spPr>
          <a:xfrm>
            <a:off x="678447" y="3310217"/>
            <a:ext cx="1891325" cy="167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Stator &amp; Rotor 2D FEA</a:t>
            </a:r>
            <a:endParaRPr/>
          </a:p>
        </p:txBody>
      </p:sp>
      <p:pic>
        <p:nvPicPr>
          <p:cNvPr id="247" name="Google Shape;247;p29"/>
          <p:cNvPicPr preferRelativeResize="0"/>
          <p:nvPr/>
        </p:nvPicPr>
        <p:blipFill>
          <a:blip r:embed="rId3">
            <a:alphaModFix/>
          </a:blip>
          <a:stretch>
            <a:fillRect/>
          </a:stretch>
        </p:blipFill>
        <p:spPr>
          <a:xfrm>
            <a:off x="4327162" y="1499350"/>
            <a:ext cx="4684158" cy="3575950"/>
          </a:xfrm>
          <a:prstGeom prst="rect">
            <a:avLst/>
          </a:prstGeom>
          <a:noFill/>
          <a:ln>
            <a:noFill/>
          </a:ln>
        </p:spPr>
      </p:pic>
      <p:pic>
        <p:nvPicPr>
          <p:cNvPr id="248" name="Google Shape;248;p29"/>
          <p:cNvPicPr preferRelativeResize="0"/>
          <p:nvPr/>
        </p:nvPicPr>
        <p:blipFill>
          <a:blip r:embed="rId4">
            <a:alphaModFix/>
          </a:blip>
          <a:stretch>
            <a:fillRect/>
          </a:stretch>
        </p:blipFill>
        <p:spPr>
          <a:xfrm>
            <a:off x="132680" y="1499350"/>
            <a:ext cx="4004649" cy="357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Stator Slot 2D FEA</a:t>
            </a:r>
            <a:endParaRPr/>
          </a:p>
        </p:txBody>
      </p:sp>
      <p:pic>
        <p:nvPicPr>
          <p:cNvPr id="261" name="Google Shape;261;p31"/>
          <p:cNvPicPr preferRelativeResize="0"/>
          <p:nvPr/>
        </p:nvPicPr>
        <p:blipFill>
          <a:blip r:embed="rId3">
            <a:alphaModFix/>
          </a:blip>
          <a:stretch>
            <a:fillRect/>
          </a:stretch>
        </p:blipFill>
        <p:spPr>
          <a:xfrm>
            <a:off x="807600" y="1169582"/>
            <a:ext cx="7641740" cy="38986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Thermal Analysis of Nissan Leaf </a:t>
            </a:r>
            <a:endParaRPr/>
          </a:p>
        </p:txBody>
      </p:sp>
      <p:pic>
        <p:nvPicPr>
          <p:cNvPr id="254" name="Google Shape;254;p30"/>
          <p:cNvPicPr preferRelativeResize="0"/>
          <p:nvPr/>
        </p:nvPicPr>
        <p:blipFill>
          <a:blip r:embed="rId3">
            <a:alphaModFix/>
          </a:blip>
          <a:stretch>
            <a:fillRect/>
          </a:stretch>
        </p:blipFill>
        <p:spPr>
          <a:xfrm>
            <a:off x="4979950" y="1567550"/>
            <a:ext cx="3837925" cy="3454050"/>
          </a:xfrm>
          <a:prstGeom prst="rect">
            <a:avLst/>
          </a:prstGeom>
          <a:noFill/>
          <a:ln>
            <a:noFill/>
          </a:ln>
        </p:spPr>
      </p:pic>
      <p:pic>
        <p:nvPicPr>
          <p:cNvPr id="255" name="Google Shape;255;p30"/>
          <p:cNvPicPr preferRelativeResize="0"/>
          <p:nvPr/>
        </p:nvPicPr>
        <p:blipFill>
          <a:blip r:embed="rId4">
            <a:alphaModFix/>
          </a:blip>
          <a:stretch>
            <a:fillRect/>
          </a:stretch>
        </p:blipFill>
        <p:spPr>
          <a:xfrm>
            <a:off x="0" y="1567550"/>
            <a:ext cx="4827050" cy="345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Winding Factors &amp; Harmonics</a:t>
            </a:r>
            <a:endParaRPr dirty="0"/>
          </a:p>
        </p:txBody>
      </p:sp>
      <p:pic>
        <p:nvPicPr>
          <p:cNvPr id="171" name="Google Shape;171;p18"/>
          <p:cNvPicPr preferRelativeResize="0"/>
          <p:nvPr/>
        </p:nvPicPr>
        <p:blipFill>
          <a:blip r:embed="rId3">
            <a:alphaModFix/>
          </a:blip>
          <a:stretch>
            <a:fillRect/>
          </a:stretch>
        </p:blipFill>
        <p:spPr>
          <a:xfrm>
            <a:off x="106326" y="1462687"/>
            <a:ext cx="4267200" cy="3604475"/>
          </a:xfrm>
          <a:prstGeom prst="rect">
            <a:avLst/>
          </a:prstGeom>
          <a:noFill/>
          <a:ln>
            <a:noFill/>
          </a:ln>
        </p:spPr>
      </p:pic>
      <p:pic>
        <p:nvPicPr>
          <p:cNvPr id="5" name="Google Shape;179;p19">
            <a:extLst>
              <a:ext uri="{FF2B5EF4-FFF2-40B4-BE49-F238E27FC236}">
                <a16:creationId xmlns:a16="http://schemas.microsoft.com/office/drawing/2014/main" id="{658979C7-E465-4F29-BE6C-B19EACB0094D}"/>
              </a:ext>
            </a:extLst>
          </p:cNvPr>
          <p:cNvPicPr preferRelativeResize="0"/>
          <p:nvPr/>
        </p:nvPicPr>
        <p:blipFill>
          <a:blip r:embed="rId4">
            <a:alphaModFix/>
          </a:blip>
          <a:stretch>
            <a:fillRect/>
          </a:stretch>
        </p:blipFill>
        <p:spPr>
          <a:xfrm>
            <a:off x="4642884" y="1462687"/>
            <a:ext cx="4394790" cy="3604475"/>
          </a:xfrm>
          <a:prstGeom prst="rect">
            <a:avLst/>
          </a:prstGeom>
          <a:noFill/>
          <a:ln>
            <a:noFill/>
          </a:ln>
        </p:spPr>
      </p:pic>
      <p:pic>
        <p:nvPicPr>
          <p:cNvPr id="6" name="Picture 5">
            <a:extLst>
              <a:ext uri="{FF2B5EF4-FFF2-40B4-BE49-F238E27FC236}">
                <a16:creationId xmlns:a16="http://schemas.microsoft.com/office/drawing/2014/main" id="{E34D8D57-4650-49D1-BE37-DACE53DA7A8C}"/>
              </a:ext>
            </a:extLst>
          </p:cNvPr>
          <p:cNvPicPr>
            <a:picLocks noChangeAspect="1"/>
          </p:cNvPicPr>
          <p:nvPr/>
        </p:nvPicPr>
        <p:blipFill>
          <a:blip r:embed="rId5"/>
          <a:stretch>
            <a:fillRect/>
          </a:stretch>
        </p:blipFill>
        <p:spPr>
          <a:xfrm>
            <a:off x="5920347" y="1076983"/>
            <a:ext cx="1859441" cy="432854"/>
          </a:xfrm>
          <a:prstGeom prst="rect">
            <a:avLst/>
          </a:prstGeom>
        </p:spPr>
      </p:pic>
      <p:sp>
        <p:nvSpPr>
          <p:cNvPr id="7" name="TextBox 6">
            <a:extLst>
              <a:ext uri="{FF2B5EF4-FFF2-40B4-BE49-F238E27FC236}">
                <a16:creationId xmlns:a16="http://schemas.microsoft.com/office/drawing/2014/main" id="{3C4851C3-2C1D-43CF-A86A-02D7D5633AF0}"/>
              </a:ext>
            </a:extLst>
          </p:cNvPr>
          <p:cNvSpPr txBox="1"/>
          <p:nvPr/>
        </p:nvSpPr>
        <p:spPr>
          <a:xfrm>
            <a:off x="1401943" y="1076983"/>
            <a:ext cx="1821712" cy="338554"/>
          </a:xfrm>
          <a:prstGeom prst="rect">
            <a:avLst/>
          </a:prstGeom>
          <a:noFill/>
        </p:spPr>
        <p:txBody>
          <a:bodyPr wrap="square" rtlCol="0">
            <a:spAutoFit/>
          </a:bodyPr>
          <a:lstStyle/>
          <a:p>
            <a:r>
              <a:rPr lang="en-US" sz="1600" dirty="0">
                <a:solidFill>
                  <a:schemeClr val="bg1"/>
                </a:solidFill>
              </a:rPr>
              <a:t>Tesla Model S</a:t>
            </a:r>
            <a:endParaRPr lang="en-IN" sz="16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Winding Factor &amp; Harmonics</a:t>
            </a:r>
            <a:endParaRPr dirty="0"/>
          </a:p>
        </p:txBody>
      </p:sp>
      <p:pic>
        <p:nvPicPr>
          <p:cNvPr id="3" name="Picture 2">
            <a:extLst>
              <a:ext uri="{FF2B5EF4-FFF2-40B4-BE49-F238E27FC236}">
                <a16:creationId xmlns:a16="http://schemas.microsoft.com/office/drawing/2014/main" id="{A5816FFB-4657-4DDB-89AC-202858E7DB27}"/>
              </a:ext>
            </a:extLst>
          </p:cNvPr>
          <p:cNvPicPr>
            <a:picLocks noChangeAspect="1"/>
          </p:cNvPicPr>
          <p:nvPr/>
        </p:nvPicPr>
        <p:blipFill rotWithShape="1">
          <a:blip r:embed="rId3"/>
          <a:srcRect r="1867" b="6237"/>
          <a:stretch/>
        </p:blipFill>
        <p:spPr>
          <a:xfrm>
            <a:off x="58057" y="1540079"/>
            <a:ext cx="4579257" cy="3539921"/>
          </a:xfrm>
          <a:prstGeom prst="rect">
            <a:avLst/>
          </a:prstGeom>
        </p:spPr>
      </p:pic>
      <p:pic>
        <p:nvPicPr>
          <p:cNvPr id="5" name="Picture 4">
            <a:extLst>
              <a:ext uri="{FF2B5EF4-FFF2-40B4-BE49-F238E27FC236}">
                <a16:creationId xmlns:a16="http://schemas.microsoft.com/office/drawing/2014/main" id="{E4F354BD-448A-47CB-BBB6-8CF15ECCF8CA}"/>
              </a:ext>
            </a:extLst>
          </p:cNvPr>
          <p:cNvPicPr>
            <a:picLocks noChangeAspect="1"/>
          </p:cNvPicPr>
          <p:nvPr/>
        </p:nvPicPr>
        <p:blipFill rotWithShape="1">
          <a:blip r:embed="rId4"/>
          <a:srcRect r="1940" b="6188"/>
          <a:stretch/>
        </p:blipFill>
        <p:spPr>
          <a:xfrm>
            <a:off x="4666343" y="1540078"/>
            <a:ext cx="4419600" cy="3539921"/>
          </a:xfrm>
          <a:prstGeom prst="rect">
            <a:avLst/>
          </a:prstGeom>
        </p:spPr>
      </p:pic>
      <p:sp>
        <p:nvSpPr>
          <p:cNvPr id="9" name="TextBox 8">
            <a:extLst>
              <a:ext uri="{FF2B5EF4-FFF2-40B4-BE49-F238E27FC236}">
                <a16:creationId xmlns:a16="http://schemas.microsoft.com/office/drawing/2014/main" id="{D0F815F7-162E-46E5-8643-D14C8D130AD2}"/>
              </a:ext>
            </a:extLst>
          </p:cNvPr>
          <p:cNvSpPr txBox="1"/>
          <p:nvPr/>
        </p:nvSpPr>
        <p:spPr>
          <a:xfrm>
            <a:off x="1297500" y="1138573"/>
            <a:ext cx="1821712" cy="338554"/>
          </a:xfrm>
          <a:prstGeom prst="rect">
            <a:avLst/>
          </a:prstGeom>
          <a:noFill/>
        </p:spPr>
        <p:txBody>
          <a:bodyPr wrap="square" rtlCol="0">
            <a:spAutoFit/>
          </a:bodyPr>
          <a:lstStyle/>
          <a:p>
            <a:r>
              <a:rPr lang="en-US" sz="1600" dirty="0">
                <a:solidFill>
                  <a:schemeClr val="bg1"/>
                </a:solidFill>
              </a:rPr>
              <a:t>Tesla Model S</a:t>
            </a:r>
            <a:endParaRPr lang="en-IN" sz="1600" dirty="0">
              <a:solidFill>
                <a:schemeClr val="bg1"/>
              </a:solidFill>
            </a:endParaRPr>
          </a:p>
        </p:txBody>
      </p:sp>
      <p:pic>
        <p:nvPicPr>
          <p:cNvPr id="10" name="Picture 9">
            <a:extLst>
              <a:ext uri="{FF2B5EF4-FFF2-40B4-BE49-F238E27FC236}">
                <a16:creationId xmlns:a16="http://schemas.microsoft.com/office/drawing/2014/main" id="{F12760A6-EB2C-4363-9D5D-49991ACF13C5}"/>
              </a:ext>
            </a:extLst>
          </p:cNvPr>
          <p:cNvPicPr>
            <a:picLocks noChangeAspect="1"/>
          </p:cNvPicPr>
          <p:nvPr/>
        </p:nvPicPr>
        <p:blipFill>
          <a:blip r:embed="rId5"/>
          <a:stretch>
            <a:fillRect/>
          </a:stretch>
        </p:blipFill>
        <p:spPr>
          <a:xfrm>
            <a:off x="5870114" y="1107224"/>
            <a:ext cx="1859441" cy="4328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6C0B-72DD-413B-A38A-2BDA3492B3B5}"/>
              </a:ext>
            </a:extLst>
          </p:cNvPr>
          <p:cNvSpPr>
            <a:spLocks noGrp="1"/>
          </p:cNvSpPr>
          <p:nvPr>
            <p:ph type="title"/>
          </p:nvPr>
        </p:nvSpPr>
        <p:spPr/>
        <p:txBody>
          <a:bodyPr/>
          <a:lstStyle/>
          <a:p>
            <a:r>
              <a:rPr lang="en-US" dirty="0"/>
              <a:t>Stator Lamination</a:t>
            </a:r>
            <a:endParaRPr lang="en-IN" dirty="0"/>
          </a:p>
        </p:txBody>
      </p:sp>
      <p:sp>
        <p:nvSpPr>
          <p:cNvPr id="3" name="Text Placeholder 2">
            <a:extLst>
              <a:ext uri="{FF2B5EF4-FFF2-40B4-BE49-F238E27FC236}">
                <a16:creationId xmlns:a16="http://schemas.microsoft.com/office/drawing/2014/main" id="{B707FF90-6313-4C09-918F-038F4FF9226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8834FFD-F476-435E-A37B-C42C507AB60A}"/>
              </a:ext>
            </a:extLst>
          </p:cNvPr>
          <p:cNvPicPr>
            <a:picLocks noChangeAspect="1"/>
          </p:cNvPicPr>
          <p:nvPr/>
        </p:nvPicPr>
        <p:blipFill rotWithShape="1">
          <a:blip r:embed="rId2"/>
          <a:srcRect t="1866" b="5288"/>
          <a:stretch/>
        </p:blipFill>
        <p:spPr>
          <a:xfrm>
            <a:off x="4628706" y="1307850"/>
            <a:ext cx="4455044" cy="3767424"/>
          </a:xfrm>
          <a:prstGeom prst="rect">
            <a:avLst/>
          </a:prstGeom>
        </p:spPr>
      </p:pic>
      <p:pic>
        <p:nvPicPr>
          <p:cNvPr id="7" name="Picture 6">
            <a:extLst>
              <a:ext uri="{FF2B5EF4-FFF2-40B4-BE49-F238E27FC236}">
                <a16:creationId xmlns:a16="http://schemas.microsoft.com/office/drawing/2014/main" id="{6721D1A5-6996-4C12-B55F-78658BF705BA}"/>
              </a:ext>
            </a:extLst>
          </p:cNvPr>
          <p:cNvPicPr>
            <a:picLocks noChangeAspect="1"/>
          </p:cNvPicPr>
          <p:nvPr/>
        </p:nvPicPr>
        <p:blipFill rotWithShape="1">
          <a:blip r:embed="rId3"/>
          <a:srcRect t="1866" b="6583"/>
          <a:stretch/>
        </p:blipFill>
        <p:spPr>
          <a:xfrm>
            <a:off x="60250" y="1307850"/>
            <a:ext cx="4511749" cy="3767424"/>
          </a:xfrm>
          <a:prstGeom prst="rect">
            <a:avLst/>
          </a:prstGeom>
        </p:spPr>
      </p:pic>
      <p:sp>
        <p:nvSpPr>
          <p:cNvPr id="8" name="TextBox 7">
            <a:extLst>
              <a:ext uri="{FF2B5EF4-FFF2-40B4-BE49-F238E27FC236}">
                <a16:creationId xmlns:a16="http://schemas.microsoft.com/office/drawing/2014/main" id="{38806639-B188-47C5-A69F-99A2F1FA6724}"/>
              </a:ext>
            </a:extLst>
          </p:cNvPr>
          <p:cNvSpPr txBox="1"/>
          <p:nvPr/>
        </p:nvSpPr>
        <p:spPr>
          <a:xfrm>
            <a:off x="1297500" y="864781"/>
            <a:ext cx="1821712" cy="338554"/>
          </a:xfrm>
          <a:prstGeom prst="rect">
            <a:avLst/>
          </a:prstGeom>
          <a:noFill/>
        </p:spPr>
        <p:txBody>
          <a:bodyPr wrap="square" rtlCol="0">
            <a:spAutoFit/>
          </a:bodyPr>
          <a:lstStyle/>
          <a:p>
            <a:r>
              <a:rPr lang="en-US" sz="1600" dirty="0">
                <a:solidFill>
                  <a:schemeClr val="bg1"/>
                </a:solidFill>
              </a:rPr>
              <a:t>Tesla Model S</a:t>
            </a:r>
            <a:endParaRPr lang="en-IN" sz="1600" dirty="0">
              <a:solidFill>
                <a:schemeClr val="bg1"/>
              </a:solidFill>
            </a:endParaRPr>
          </a:p>
        </p:txBody>
      </p:sp>
      <p:pic>
        <p:nvPicPr>
          <p:cNvPr id="9" name="Picture 8">
            <a:extLst>
              <a:ext uri="{FF2B5EF4-FFF2-40B4-BE49-F238E27FC236}">
                <a16:creationId xmlns:a16="http://schemas.microsoft.com/office/drawing/2014/main" id="{59A2D3E8-5DC1-47D1-860F-1E5216606150}"/>
              </a:ext>
            </a:extLst>
          </p:cNvPr>
          <p:cNvPicPr>
            <a:picLocks noChangeAspect="1"/>
          </p:cNvPicPr>
          <p:nvPr/>
        </p:nvPicPr>
        <p:blipFill>
          <a:blip r:embed="rId4"/>
          <a:stretch>
            <a:fillRect/>
          </a:stretch>
        </p:blipFill>
        <p:spPr>
          <a:xfrm>
            <a:off x="5920914" y="852783"/>
            <a:ext cx="1859441" cy="432854"/>
          </a:xfrm>
          <a:prstGeom prst="rect">
            <a:avLst/>
          </a:prstGeom>
        </p:spPr>
      </p:pic>
    </p:spTree>
    <p:extLst>
      <p:ext uri="{BB962C8B-B14F-4D97-AF65-F5344CB8AC3E}">
        <p14:creationId xmlns:p14="http://schemas.microsoft.com/office/powerpoint/2010/main" val="246993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60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Specification Of Motors</a:t>
            </a:r>
            <a:endParaRPr/>
          </a:p>
        </p:txBody>
      </p:sp>
      <p:graphicFrame>
        <p:nvGraphicFramePr>
          <p:cNvPr id="141" name="Google Shape;141;p14"/>
          <p:cNvGraphicFramePr/>
          <p:nvPr/>
        </p:nvGraphicFramePr>
        <p:xfrm>
          <a:off x="654850" y="1479300"/>
          <a:ext cx="3512300" cy="3590200"/>
        </p:xfrm>
        <a:graphic>
          <a:graphicData uri="http://schemas.openxmlformats.org/drawingml/2006/table">
            <a:tbl>
              <a:tblPr>
                <a:noFill/>
                <a:tableStyleId>{DCAAE2EC-768D-4B7D-A6AC-F75B90A93F88}</a:tableStyleId>
              </a:tblPr>
              <a:tblGrid>
                <a:gridCol w="1830600">
                  <a:extLst>
                    <a:ext uri="{9D8B030D-6E8A-4147-A177-3AD203B41FA5}">
                      <a16:colId xmlns:a16="http://schemas.microsoft.com/office/drawing/2014/main" val="20000"/>
                    </a:ext>
                  </a:extLst>
                </a:gridCol>
                <a:gridCol w="1681700">
                  <a:extLst>
                    <a:ext uri="{9D8B030D-6E8A-4147-A177-3AD203B41FA5}">
                      <a16:colId xmlns:a16="http://schemas.microsoft.com/office/drawing/2014/main" val="20001"/>
                    </a:ext>
                  </a:extLst>
                </a:gridCol>
              </a:tblGrid>
              <a:tr h="448775">
                <a:tc gridSpan="2">
                  <a:txBody>
                    <a:bodyPr/>
                    <a:lstStyle/>
                    <a:p>
                      <a:pPr marL="0" lvl="0" indent="0" algn="ctr" rtl="0">
                        <a:spcBef>
                          <a:spcPts val="0"/>
                        </a:spcBef>
                        <a:spcAft>
                          <a:spcPts val="0"/>
                        </a:spcAft>
                        <a:buNone/>
                      </a:pPr>
                      <a:r>
                        <a:rPr lang="en">
                          <a:solidFill>
                            <a:srgbClr val="00FF00"/>
                          </a:solidFill>
                        </a:rPr>
                        <a:t>Tesla S Motor</a:t>
                      </a:r>
                      <a:endParaRPr>
                        <a:solidFill>
                          <a:srgbClr val="00FF00"/>
                        </a:solidFill>
                      </a:endParaRPr>
                    </a:p>
                  </a:txBody>
                  <a:tcPr marL="91425" marR="91425" marT="91425" marB="91425">
                    <a:lnL w="9525" cap="flat" cmpd="sng">
                      <a:solidFill>
                        <a:schemeClr val="dk2"/>
                      </a:solidFill>
                      <a:prstDash val="solid"/>
                      <a:round/>
                      <a:headEnd type="none" w="sm" len="sm"/>
                      <a:tailEnd type="none" w="sm" len="sm"/>
                    </a:lnL>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48775">
                <a:tc>
                  <a:txBody>
                    <a:bodyPr/>
                    <a:lstStyle/>
                    <a:p>
                      <a:pPr marL="0" lvl="0" indent="0" algn="ctr" rtl="0">
                        <a:spcBef>
                          <a:spcPts val="0"/>
                        </a:spcBef>
                        <a:spcAft>
                          <a:spcPts val="0"/>
                        </a:spcAft>
                        <a:buNone/>
                      </a:pPr>
                      <a:r>
                        <a:rPr lang="en">
                          <a:solidFill>
                            <a:srgbClr val="00FF00"/>
                          </a:solidFill>
                        </a:rPr>
                        <a:t>Parameter</a:t>
                      </a:r>
                      <a:endParaRPr>
                        <a:solidFill>
                          <a:srgbClr val="00FF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FF00"/>
                          </a:solidFill>
                        </a:rPr>
                        <a:t>Value</a:t>
                      </a:r>
                      <a:endParaRPr>
                        <a:solidFill>
                          <a:srgbClr val="00FF00"/>
                        </a:solidFill>
                      </a:endParaRPr>
                    </a:p>
                  </a:txBody>
                  <a:tcPr marL="91425" marR="91425" marT="91425" marB="91425">
                    <a:lnL w="9525" cap="flat" cmpd="sng">
                      <a:solidFill>
                        <a:schemeClr val="dk2"/>
                      </a:solidFill>
                      <a:prstDash val="solid"/>
                      <a:round/>
                      <a:headEnd type="none" w="sm" len="sm"/>
                      <a:tailEnd type="none" w="sm" len="sm"/>
                    </a:lnL>
                  </a:tcPr>
                </a:tc>
                <a:extLst>
                  <a:ext uri="{0D108BD9-81ED-4DB2-BD59-A6C34878D82A}">
                    <a16:rowId xmlns:a16="http://schemas.microsoft.com/office/drawing/2014/main" val="10001"/>
                  </a:ext>
                </a:extLst>
              </a:tr>
              <a:tr h="448775">
                <a:tc>
                  <a:txBody>
                    <a:bodyPr/>
                    <a:lstStyle/>
                    <a:p>
                      <a:pPr marL="0" lvl="0" indent="0" algn="l" rtl="0">
                        <a:spcBef>
                          <a:spcPts val="0"/>
                        </a:spcBef>
                        <a:spcAft>
                          <a:spcPts val="0"/>
                        </a:spcAft>
                        <a:buNone/>
                      </a:pPr>
                      <a:r>
                        <a:rPr lang="en">
                          <a:solidFill>
                            <a:schemeClr val="lt1"/>
                          </a:solidFill>
                        </a:rPr>
                        <a:t>Output Power</a:t>
                      </a:r>
                      <a:endParaRPr>
                        <a:solidFill>
                          <a:schemeClr val="lt1"/>
                        </a:solidFill>
                      </a:endParaRPr>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lt1"/>
                          </a:solidFill>
                        </a:rPr>
                        <a:t>225 Kw approx</a:t>
                      </a:r>
                      <a:endParaRPr>
                        <a:solidFill>
                          <a:schemeClr val="lt1"/>
                        </a:solidFill>
                      </a:endParaRPr>
                    </a:p>
                  </a:txBody>
                  <a:tcPr marL="91425" marR="91425" marT="91425" marB="91425"/>
                </a:tc>
                <a:extLst>
                  <a:ext uri="{0D108BD9-81ED-4DB2-BD59-A6C34878D82A}">
                    <a16:rowId xmlns:a16="http://schemas.microsoft.com/office/drawing/2014/main" val="10002"/>
                  </a:ext>
                </a:extLst>
              </a:tr>
              <a:tr h="448775">
                <a:tc>
                  <a:txBody>
                    <a:bodyPr/>
                    <a:lstStyle/>
                    <a:p>
                      <a:pPr marL="0" lvl="0" indent="0" algn="l" rtl="0">
                        <a:spcBef>
                          <a:spcPts val="0"/>
                        </a:spcBef>
                        <a:spcAft>
                          <a:spcPts val="0"/>
                        </a:spcAft>
                        <a:buNone/>
                      </a:pPr>
                      <a:r>
                        <a:rPr lang="en">
                          <a:solidFill>
                            <a:schemeClr val="lt1"/>
                          </a:solidFill>
                        </a:rPr>
                        <a:t>Torque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384 Nm</a:t>
                      </a:r>
                      <a:endParaRPr>
                        <a:solidFill>
                          <a:schemeClr val="lt1"/>
                        </a:solidFill>
                      </a:endParaRPr>
                    </a:p>
                  </a:txBody>
                  <a:tcPr marL="91425" marR="91425" marT="91425" marB="91425"/>
                </a:tc>
                <a:extLst>
                  <a:ext uri="{0D108BD9-81ED-4DB2-BD59-A6C34878D82A}">
                    <a16:rowId xmlns:a16="http://schemas.microsoft.com/office/drawing/2014/main" val="10003"/>
                  </a:ext>
                </a:extLst>
              </a:tr>
              <a:tr h="448775">
                <a:tc>
                  <a:txBody>
                    <a:bodyPr/>
                    <a:lstStyle/>
                    <a:p>
                      <a:pPr marL="0" lvl="0" indent="0" algn="l" rtl="0">
                        <a:spcBef>
                          <a:spcPts val="0"/>
                        </a:spcBef>
                        <a:spcAft>
                          <a:spcPts val="0"/>
                        </a:spcAft>
                        <a:buNone/>
                      </a:pPr>
                      <a:r>
                        <a:rPr lang="en">
                          <a:solidFill>
                            <a:schemeClr val="lt1"/>
                          </a:solidFill>
                        </a:rPr>
                        <a:t>Base speed</a:t>
                      </a:r>
                      <a:endParaRPr>
                        <a:solidFill>
                          <a:schemeClr val="lt1"/>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5000 rpm</a:t>
                      </a:r>
                      <a:endParaRPr>
                        <a:solidFill>
                          <a:schemeClr val="lt1"/>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48775">
                <a:tc>
                  <a:txBody>
                    <a:bodyPr/>
                    <a:lstStyle/>
                    <a:p>
                      <a:pPr marL="0" lvl="0" indent="0" algn="l" rtl="0">
                        <a:spcBef>
                          <a:spcPts val="0"/>
                        </a:spcBef>
                        <a:spcAft>
                          <a:spcPts val="0"/>
                        </a:spcAft>
                        <a:buNone/>
                      </a:pPr>
                      <a:r>
                        <a:rPr lang="en">
                          <a:solidFill>
                            <a:schemeClr val="lt1"/>
                          </a:solidFill>
                        </a:rPr>
                        <a:t>Magnet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NdFeB</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48775">
                <a:tc>
                  <a:txBody>
                    <a:bodyPr/>
                    <a:lstStyle/>
                    <a:p>
                      <a:pPr marL="0" lvl="0" indent="0" algn="l" rtl="0">
                        <a:spcBef>
                          <a:spcPts val="0"/>
                        </a:spcBef>
                        <a:spcAft>
                          <a:spcPts val="0"/>
                        </a:spcAft>
                        <a:buNone/>
                      </a:pPr>
                      <a:r>
                        <a:rPr lang="en">
                          <a:solidFill>
                            <a:srgbClr val="FFFFFF"/>
                          </a:solidFill>
                        </a:rPr>
                        <a:t>Cooling system</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Water Jacket</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48775">
                <a:tc>
                  <a:txBody>
                    <a:bodyPr/>
                    <a:lstStyle/>
                    <a:p>
                      <a:pPr marL="0" lvl="0" indent="0" algn="l" rtl="0">
                        <a:spcBef>
                          <a:spcPts val="0"/>
                        </a:spcBef>
                        <a:spcAft>
                          <a:spcPts val="0"/>
                        </a:spcAft>
                        <a:buNone/>
                      </a:pPr>
                      <a:r>
                        <a:rPr lang="en">
                          <a:solidFill>
                            <a:schemeClr val="lt1"/>
                          </a:solidFill>
                        </a:rPr>
                        <a:t>Drive Voltage</a:t>
                      </a:r>
                      <a:endParaRPr>
                        <a:solidFill>
                          <a:schemeClr val="lt1"/>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400 V</a:t>
                      </a:r>
                      <a:endParaRPr>
                        <a:solidFill>
                          <a:schemeClr val="lt1"/>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42" name="Google Shape;142;p14"/>
          <p:cNvGraphicFramePr/>
          <p:nvPr>
            <p:extLst>
              <p:ext uri="{D42A27DB-BD31-4B8C-83A1-F6EECF244321}">
                <p14:modId xmlns:p14="http://schemas.microsoft.com/office/powerpoint/2010/main" val="3479014240"/>
              </p:ext>
            </p:extLst>
          </p:nvPr>
        </p:nvGraphicFramePr>
        <p:xfrm>
          <a:off x="4816950" y="1454900"/>
          <a:ext cx="3774125" cy="3614600"/>
        </p:xfrm>
        <a:graphic>
          <a:graphicData uri="http://schemas.openxmlformats.org/drawingml/2006/table">
            <a:tbl>
              <a:tblPr>
                <a:noFill/>
                <a:tableStyleId>{DCAAE2EC-768D-4B7D-A6AC-F75B90A93F88}</a:tableStyleId>
              </a:tblPr>
              <a:tblGrid>
                <a:gridCol w="1930525">
                  <a:extLst>
                    <a:ext uri="{9D8B030D-6E8A-4147-A177-3AD203B41FA5}">
                      <a16:colId xmlns:a16="http://schemas.microsoft.com/office/drawing/2014/main" val="20000"/>
                    </a:ext>
                  </a:extLst>
                </a:gridCol>
                <a:gridCol w="1843600">
                  <a:extLst>
                    <a:ext uri="{9D8B030D-6E8A-4147-A177-3AD203B41FA5}">
                      <a16:colId xmlns:a16="http://schemas.microsoft.com/office/drawing/2014/main" val="20001"/>
                    </a:ext>
                  </a:extLst>
                </a:gridCol>
              </a:tblGrid>
              <a:tr h="451825">
                <a:tc gridSpan="2">
                  <a:txBody>
                    <a:bodyPr/>
                    <a:lstStyle/>
                    <a:p>
                      <a:pPr marL="0" lvl="0" indent="0" algn="ctr" rtl="0">
                        <a:spcBef>
                          <a:spcPts val="0"/>
                        </a:spcBef>
                        <a:spcAft>
                          <a:spcPts val="0"/>
                        </a:spcAft>
                        <a:buNone/>
                      </a:pPr>
                      <a:r>
                        <a:rPr lang="en" dirty="0">
                          <a:solidFill>
                            <a:srgbClr val="00FF00"/>
                          </a:solidFill>
                        </a:rPr>
                        <a:t>Nissan Leaf 2012 Motor</a:t>
                      </a:r>
                      <a:endParaRPr dirty="0">
                        <a:solidFill>
                          <a:srgbClr val="00FF00"/>
                        </a:solidFill>
                      </a:endParaRPr>
                    </a:p>
                  </a:txBody>
                  <a:tcPr marL="91425" marR="91425" marT="91425" marB="91425">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1825">
                <a:tc>
                  <a:txBody>
                    <a:bodyPr/>
                    <a:lstStyle/>
                    <a:p>
                      <a:pPr marL="0" lvl="0" indent="0" algn="l" rtl="0">
                        <a:spcBef>
                          <a:spcPts val="0"/>
                        </a:spcBef>
                        <a:spcAft>
                          <a:spcPts val="0"/>
                        </a:spcAft>
                        <a:buNone/>
                      </a:pPr>
                      <a:r>
                        <a:rPr lang="en">
                          <a:solidFill>
                            <a:srgbClr val="00FF00"/>
                          </a:solidFill>
                        </a:rPr>
                        <a:t>Parameter</a:t>
                      </a:r>
                      <a:endParaRPr>
                        <a:solidFill>
                          <a:srgbClr val="00FF00"/>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FF00"/>
                          </a:solidFill>
                        </a:rPr>
                        <a:t>Value</a:t>
                      </a:r>
                      <a:endParaRPr>
                        <a:solidFill>
                          <a:srgbClr val="00FF00"/>
                        </a:solidFill>
                      </a:endParaRPr>
                    </a:p>
                  </a:txBody>
                  <a:tcPr marL="91425" marR="91425" marT="91425" marB="91425"/>
                </a:tc>
                <a:extLst>
                  <a:ext uri="{0D108BD9-81ED-4DB2-BD59-A6C34878D82A}">
                    <a16:rowId xmlns:a16="http://schemas.microsoft.com/office/drawing/2014/main" val="10001"/>
                  </a:ext>
                </a:extLst>
              </a:tr>
              <a:tr h="451825">
                <a:tc>
                  <a:txBody>
                    <a:bodyPr/>
                    <a:lstStyle/>
                    <a:p>
                      <a:pPr marL="0" lvl="0" indent="0" algn="l" rtl="0">
                        <a:spcBef>
                          <a:spcPts val="0"/>
                        </a:spcBef>
                        <a:spcAft>
                          <a:spcPts val="0"/>
                        </a:spcAft>
                        <a:buNone/>
                      </a:pPr>
                      <a:r>
                        <a:rPr lang="en">
                          <a:solidFill>
                            <a:srgbClr val="FFFFFF"/>
                          </a:solidFill>
                        </a:rPr>
                        <a:t>Output Power</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80 Kw approx</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451825">
                <a:tc>
                  <a:txBody>
                    <a:bodyPr/>
                    <a:lstStyle/>
                    <a:p>
                      <a:pPr marL="0" lvl="0" indent="0" algn="l" rtl="0">
                        <a:spcBef>
                          <a:spcPts val="0"/>
                        </a:spcBef>
                        <a:spcAft>
                          <a:spcPts val="0"/>
                        </a:spcAft>
                        <a:buNone/>
                      </a:pPr>
                      <a:r>
                        <a:rPr lang="en">
                          <a:solidFill>
                            <a:srgbClr val="FFFFFF"/>
                          </a:solidFill>
                        </a:rPr>
                        <a:t>Torque</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284 Nm</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451825">
                <a:tc>
                  <a:txBody>
                    <a:bodyPr/>
                    <a:lstStyle/>
                    <a:p>
                      <a:pPr marL="0" lvl="0" indent="0" algn="l" rtl="0">
                        <a:spcBef>
                          <a:spcPts val="0"/>
                        </a:spcBef>
                        <a:spcAft>
                          <a:spcPts val="0"/>
                        </a:spcAft>
                        <a:buNone/>
                      </a:pPr>
                      <a:r>
                        <a:rPr lang="en">
                          <a:solidFill>
                            <a:srgbClr val="FFFFFF"/>
                          </a:solidFill>
                        </a:rPr>
                        <a:t>Base speed</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3000 rpm</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451825">
                <a:tc>
                  <a:txBody>
                    <a:bodyPr/>
                    <a:lstStyle/>
                    <a:p>
                      <a:pPr marL="0" lvl="0" indent="0" algn="l" rtl="0">
                        <a:spcBef>
                          <a:spcPts val="0"/>
                        </a:spcBef>
                        <a:spcAft>
                          <a:spcPts val="0"/>
                        </a:spcAft>
                        <a:buNone/>
                      </a:pPr>
                      <a:r>
                        <a:rPr lang="en">
                          <a:solidFill>
                            <a:srgbClr val="FFFFFF"/>
                          </a:solidFill>
                        </a:rPr>
                        <a:t>Magnet</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 NdFeB</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451825">
                <a:tc>
                  <a:txBody>
                    <a:bodyPr/>
                    <a:lstStyle/>
                    <a:p>
                      <a:pPr marL="0" lvl="0" indent="0" algn="l" rtl="0">
                        <a:spcBef>
                          <a:spcPts val="0"/>
                        </a:spcBef>
                        <a:spcAft>
                          <a:spcPts val="0"/>
                        </a:spcAft>
                        <a:buNone/>
                      </a:pPr>
                      <a:r>
                        <a:rPr lang="en">
                          <a:solidFill>
                            <a:srgbClr val="FFFFFF"/>
                          </a:solidFill>
                        </a:rPr>
                        <a:t>Cooling system</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Water Jacket</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451825">
                <a:tc>
                  <a:txBody>
                    <a:bodyPr/>
                    <a:lstStyle/>
                    <a:p>
                      <a:pPr marL="0" lvl="0" indent="0" algn="l" rtl="0">
                        <a:spcBef>
                          <a:spcPts val="0"/>
                        </a:spcBef>
                        <a:spcAft>
                          <a:spcPts val="0"/>
                        </a:spcAft>
                        <a:buNone/>
                      </a:pPr>
                      <a:r>
                        <a:rPr lang="en">
                          <a:solidFill>
                            <a:srgbClr val="FFFFFF"/>
                          </a:solidFill>
                        </a:rPr>
                        <a:t>Drive Voltage</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rgbClr val="FFFFFF"/>
                          </a:solidFill>
                        </a:rPr>
                        <a:t>375 V</a:t>
                      </a:r>
                      <a:endParaRPr dirty="0">
                        <a:solidFill>
                          <a:srgbClr val="FFFFFF"/>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A519-017D-4D33-8065-BFE7323C7257}"/>
              </a:ext>
            </a:extLst>
          </p:cNvPr>
          <p:cNvSpPr>
            <a:spLocks noGrp="1"/>
          </p:cNvSpPr>
          <p:nvPr>
            <p:ph type="title"/>
          </p:nvPr>
        </p:nvSpPr>
        <p:spPr>
          <a:xfrm>
            <a:off x="1297500" y="450457"/>
            <a:ext cx="7038900" cy="914100"/>
          </a:xfrm>
        </p:spPr>
        <p:txBody>
          <a:bodyPr>
            <a:normAutofit/>
          </a:bodyPr>
          <a:lstStyle/>
          <a:p>
            <a:r>
              <a:rPr lang="en-IN" b="0" i="0" u="none" strike="noStrike" baseline="0" dirty="0">
                <a:latin typeface="Montserrat" panose="00000500000000000000" pitchFamily="2" charset="0"/>
              </a:rPr>
              <a:t>winding MMF</a:t>
            </a:r>
            <a:endParaRPr lang="en-IN" sz="3200" dirty="0">
              <a:latin typeface="Montserrat" panose="00000500000000000000" pitchFamily="2" charset="0"/>
            </a:endParaRPr>
          </a:p>
        </p:txBody>
      </p:sp>
      <p:pic>
        <p:nvPicPr>
          <p:cNvPr id="5" name="Picture 4">
            <a:extLst>
              <a:ext uri="{FF2B5EF4-FFF2-40B4-BE49-F238E27FC236}">
                <a16:creationId xmlns:a16="http://schemas.microsoft.com/office/drawing/2014/main" id="{8E8A44BC-D7EC-49C1-8845-2035C6DE9997}"/>
              </a:ext>
            </a:extLst>
          </p:cNvPr>
          <p:cNvPicPr>
            <a:picLocks noChangeAspect="1"/>
          </p:cNvPicPr>
          <p:nvPr/>
        </p:nvPicPr>
        <p:blipFill rotWithShape="1">
          <a:blip r:embed="rId2"/>
          <a:srcRect b="6307"/>
          <a:stretch/>
        </p:blipFill>
        <p:spPr>
          <a:xfrm>
            <a:off x="53163" y="1567550"/>
            <a:ext cx="4455042" cy="3521900"/>
          </a:xfrm>
          <a:prstGeom prst="rect">
            <a:avLst/>
          </a:prstGeom>
        </p:spPr>
      </p:pic>
      <p:pic>
        <p:nvPicPr>
          <p:cNvPr id="7" name="Picture 6">
            <a:extLst>
              <a:ext uri="{FF2B5EF4-FFF2-40B4-BE49-F238E27FC236}">
                <a16:creationId xmlns:a16="http://schemas.microsoft.com/office/drawing/2014/main" id="{C09C975F-AA97-4B54-8B21-4E7369681870}"/>
              </a:ext>
            </a:extLst>
          </p:cNvPr>
          <p:cNvPicPr>
            <a:picLocks noChangeAspect="1"/>
          </p:cNvPicPr>
          <p:nvPr/>
        </p:nvPicPr>
        <p:blipFill rotWithShape="1">
          <a:blip r:embed="rId3"/>
          <a:srcRect b="5737"/>
          <a:stretch/>
        </p:blipFill>
        <p:spPr>
          <a:xfrm>
            <a:off x="4635795" y="1567550"/>
            <a:ext cx="4455042" cy="3521900"/>
          </a:xfrm>
          <a:prstGeom prst="rect">
            <a:avLst/>
          </a:prstGeom>
        </p:spPr>
      </p:pic>
      <p:sp>
        <p:nvSpPr>
          <p:cNvPr id="8" name="TextBox 7">
            <a:extLst>
              <a:ext uri="{FF2B5EF4-FFF2-40B4-BE49-F238E27FC236}">
                <a16:creationId xmlns:a16="http://schemas.microsoft.com/office/drawing/2014/main" id="{C8537945-4790-405E-990D-96196C515584}"/>
              </a:ext>
            </a:extLst>
          </p:cNvPr>
          <p:cNvSpPr txBox="1"/>
          <p:nvPr/>
        </p:nvSpPr>
        <p:spPr>
          <a:xfrm>
            <a:off x="1297500" y="1127500"/>
            <a:ext cx="1821712" cy="338554"/>
          </a:xfrm>
          <a:prstGeom prst="rect">
            <a:avLst/>
          </a:prstGeom>
          <a:noFill/>
        </p:spPr>
        <p:txBody>
          <a:bodyPr wrap="square" rtlCol="0">
            <a:spAutoFit/>
          </a:bodyPr>
          <a:lstStyle/>
          <a:p>
            <a:r>
              <a:rPr lang="en-US" sz="1600" dirty="0">
                <a:solidFill>
                  <a:schemeClr val="bg1"/>
                </a:solidFill>
              </a:rPr>
              <a:t>Tesla Model S</a:t>
            </a:r>
            <a:endParaRPr lang="en-IN" sz="1600" dirty="0">
              <a:solidFill>
                <a:schemeClr val="bg1"/>
              </a:solidFill>
            </a:endParaRPr>
          </a:p>
        </p:txBody>
      </p:sp>
      <p:pic>
        <p:nvPicPr>
          <p:cNvPr id="9" name="Picture 8">
            <a:extLst>
              <a:ext uri="{FF2B5EF4-FFF2-40B4-BE49-F238E27FC236}">
                <a16:creationId xmlns:a16="http://schemas.microsoft.com/office/drawing/2014/main" id="{C720FF88-0613-400E-90A4-6F7D8737F513}"/>
              </a:ext>
            </a:extLst>
          </p:cNvPr>
          <p:cNvPicPr>
            <a:picLocks noChangeAspect="1"/>
          </p:cNvPicPr>
          <p:nvPr/>
        </p:nvPicPr>
        <p:blipFill>
          <a:blip r:embed="rId4"/>
          <a:stretch>
            <a:fillRect/>
          </a:stretch>
        </p:blipFill>
        <p:spPr>
          <a:xfrm>
            <a:off x="5913825" y="1080350"/>
            <a:ext cx="1859441" cy="432854"/>
          </a:xfrm>
          <a:prstGeom prst="rect">
            <a:avLst/>
          </a:prstGeom>
        </p:spPr>
      </p:pic>
    </p:spTree>
    <p:extLst>
      <p:ext uri="{BB962C8B-B14F-4D97-AF65-F5344CB8AC3E}">
        <p14:creationId xmlns:p14="http://schemas.microsoft.com/office/powerpoint/2010/main" val="420804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010D-5AD8-4E8B-A019-55C386D2B9CC}"/>
              </a:ext>
            </a:extLst>
          </p:cNvPr>
          <p:cNvSpPr>
            <a:spLocks noGrp="1"/>
          </p:cNvSpPr>
          <p:nvPr>
            <p:ph type="title"/>
          </p:nvPr>
        </p:nvSpPr>
        <p:spPr/>
        <p:txBody>
          <a:bodyPr/>
          <a:lstStyle/>
          <a:p>
            <a:r>
              <a:rPr lang="en-US" dirty="0"/>
              <a:t>Coil Distribution (Tesla Model S)</a:t>
            </a:r>
            <a:endParaRPr lang="en-IN" dirty="0"/>
          </a:p>
        </p:txBody>
      </p:sp>
      <p:sp>
        <p:nvSpPr>
          <p:cNvPr id="3" name="Text Placeholder 2">
            <a:extLst>
              <a:ext uri="{FF2B5EF4-FFF2-40B4-BE49-F238E27FC236}">
                <a16:creationId xmlns:a16="http://schemas.microsoft.com/office/drawing/2014/main" id="{A1EC2AAE-0072-483C-A750-02DAF3A6464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3AFBE01-440D-4B4B-A324-51246024F6FC}"/>
              </a:ext>
            </a:extLst>
          </p:cNvPr>
          <p:cNvPicPr>
            <a:picLocks noChangeAspect="1"/>
          </p:cNvPicPr>
          <p:nvPr/>
        </p:nvPicPr>
        <p:blipFill rotWithShape="1">
          <a:blip r:embed="rId2"/>
          <a:srcRect t="2757" b="6012"/>
          <a:stretch/>
        </p:blipFill>
        <p:spPr>
          <a:xfrm>
            <a:off x="457200" y="1119963"/>
            <a:ext cx="8229600" cy="3952653"/>
          </a:xfrm>
          <a:prstGeom prst="rect">
            <a:avLst/>
          </a:prstGeom>
        </p:spPr>
      </p:pic>
    </p:spTree>
    <p:extLst>
      <p:ext uri="{BB962C8B-B14F-4D97-AF65-F5344CB8AC3E}">
        <p14:creationId xmlns:p14="http://schemas.microsoft.com/office/powerpoint/2010/main" val="184679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2E2B-419F-4F64-BAED-BCB43597EEEF}"/>
              </a:ext>
            </a:extLst>
          </p:cNvPr>
          <p:cNvSpPr>
            <a:spLocks noGrp="1"/>
          </p:cNvSpPr>
          <p:nvPr>
            <p:ph type="title"/>
          </p:nvPr>
        </p:nvSpPr>
        <p:spPr/>
        <p:txBody>
          <a:bodyPr/>
          <a:lstStyle/>
          <a:p>
            <a:r>
              <a:rPr lang="en-US" dirty="0"/>
              <a:t>Winding Pattern (Tesla Model S)</a:t>
            </a:r>
            <a:endParaRPr lang="en-IN" dirty="0"/>
          </a:p>
        </p:txBody>
      </p:sp>
      <p:sp>
        <p:nvSpPr>
          <p:cNvPr id="3" name="Text Placeholder 2">
            <a:extLst>
              <a:ext uri="{FF2B5EF4-FFF2-40B4-BE49-F238E27FC236}">
                <a16:creationId xmlns:a16="http://schemas.microsoft.com/office/drawing/2014/main" id="{1634E4C2-B11A-4376-A68D-DABD2D08710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EB03137-CA45-418E-9AD4-81F9DB57A024}"/>
              </a:ext>
            </a:extLst>
          </p:cNvPr>
          <p:cNvPicPr>
            <a:picLocks noChangeAspect="1"/>
          </p:cNvPicPr>
          <p:nvPr/>
        </p:nvPicPr>
        <p:blipFill rotWithShape="1">
          <a:blip r:embed="rId2"/>
          <a:srcRect t="2757" b="6012"/>
          <a:stretch/>
        </p:blipFill>
        <p:spPr>
          <a:xfrm>
            <a:off x="457200" y="907312"/>
            <a:ext cx="8229600" cy="4146893"/>
          </a:xfrm>
          <a:prstGeom prst="rect">
            <a:avLst/>
          </a:prstGeom>
        </p:spPr>
      </p:pic>
    </p:spTree>
    <p:extLst>
      <p:ext uri="{BB962C8B-B14F-4D97-AF65-F5344CB8AC3E}">
        <p14:creationId xmlns:p14="http://schemas.microsoft.com/office/powerpoint/2010/main" val="1790313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944-73AE-470D-806A-082549AFB049}"/>
              </a:ext>
            </a:extLst>
          </p:cNvPr>
          <p:cNvSpPr>
            <a:spLocks noGrp="1"/>
          </p:cNvSpPr>
          <p:nvPr>
            <p:ph type="title"/>
          </p:nvPr>
        </p:nvSpPr>
        <p:spPr/>
        <p:txBody>
          <a:bodyPr/>
          <a:lstStyle/>
          <a:p>
            <a:r>
              <a:rPr lang="en-US" dirty="0"/>
              <a:t>Winding Radial Pattern (Tesla Model S)</a:t>
            </a:r>
            <a:endParaRPr lang="en-IN" dirty="0"/>
          </a:p>
        </p:txBody>
      </p:sp>
      <p:sp>
        <p:nvSpPr>
          <p:cNvPr id="3" name="Text Placeholder 2">
            <a:extLst>
              <a:ext uri="{FF2B5EF4-FFF2-40B4-BE49-F238E27FC236}">
                <a16:creationId xmlns:a16="http://schemas.microsoft.com/office/drawing/2014/main" id="{3AB8F420-554D-4AF0-9542-17D901BAC79D}"/>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9DE5F19B-830A-4C4B-87B2-A06F278E2EA5}"/>
              </a:ext>
            </a:extLst>
          </p:cNvPr>
          <p:cNvPicPr>
            <a:picLocks noChangeAspect="1"/>
          </p:cNvPicPr>
          <p:nvPr/>
        </p:nvPicPr>
        <p:blipFill rotWithShape="1">
          <a:blip r:embed="rId2"/>
          <a:srcRect t="2524" b="5556"/>
          <a:stretch/>
        </p:blipFill>
        <p:spPr>
          <a:xfrm>
            <a:off x="457200" y="978195"/>
            <a:ext cx="8229600" cy="4068727"/>
          </a:xfrm>
          <a:prstGeom prst="rect">
            <a:avLst/>
          </a:prstGeom>
        </p:spPr>
      </p:pic>
    </p:spTree>
    <p:extLst>
      <p:ext uri="{BB962C8B-B14F-4D97-AF65-F5344CB8AC3E}">
        <p14:creationId xmlns:p14="http://schemas.microsoft.com/office/powerpoint/2010/main" val="284571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34D1-7FAC-4B06-A6D5-FC36003F5296}"/>
              </a:ext>
            </a:extLst>
          </p:cNvPr>
          <p:cNvSpPr>
            <a:spLocks noGrp="1"/>
          </p:cNvSpPr>
          <p:nvPr>
            <p:ph type="title"/>
          </p:nvPr>
        </p:nvSpPr>
        <p:spPr/>
        <p:txBody>
          <a:bodyPr/>
          <a:lstStyle/>
          <a:p>
            <a:r>
              <a:rPr lang="en-US" dirty="0"/>
              <a:t>Steady State Behavior (Tesla Model S)</a:t>
            </a:r>
            <a:endParaRPr lang="en-IN" dirty="0"/>
          </a:p>
        </p:txBody>
      </p:sp>
      <p:sp>
        <p:nvSpPr>
          <p:cNvPr id="3" name="Text Placeholder 2">
            <a:extLst>
              <a:ext uri="{FF2B5EF4-FFF2-40B4-BE49-F238E27FC236}">
                <a16:creationId xmlns:a16="http://schemas.microsoft.com/office/drawing/2014/main" id="{B7516342-BD27-4427-BDED-33EBCCA9037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ACF47E0-85FD-4EE9-AB8A-1C79DFCE0477}"/>
              </a:ext>
            </a:extLst>
          </p:cNvPr>
          <p:cNvPicPr>
            <a:picLocks noChangeAspect="1"/>
          </p:cNvPicPr>
          <p:nvPr/>
        </p:nvPicPr>
        <p:blipFill rotWithShape="1">
          <a:blip r:embed="rId2"/>
          <a:srcRect b="6584"/>
          <a:stretch/>
        </p:blipFill>
        <p:spPr>
          <a:xfrm>
            <a:off x="567070" y="985284"/>
            <a:ext cx="7988595" cy="4047460"/>
          </a:xfrm>
          <a:prstGeom prst="rect">
            <a:avLst/>
          </a:prstGeom>
        </p:spPr>
      </p:pic>
    </p:spTree>
    <p:extLst>
      <p:ext uri="{BB962C8B-B14F-4D97-AF65-F5344CB8AC3E}">
        <p14:creationId xmlns:p14="http://schemas.microsoft.com/office/powerpoint/2010/main" val="203123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1B0D-11E3-4C56-89B0-EECEE481EC8D}"/>
              </a:ext>
            </a:extLst>
          </p:cNvPr>
          <p:cNvSpPr>
            <a:spLocks noGrp="1"/>
          </p:cNvSpPr>
          <p:nvPr>
            <p:ph type="title"/>
          </p:nvPr>
        </p:nvSpPr>
        <p:spPr/>
        <p:txBody>
          <a:bodyPr/>
          <a:lstStyle/>
          <a:p>
            <a:r>
              <a:rPr lang="en-US" dirty="0"/>
              <a:t>Back EMF &amp; Cogging Torque (Tesla Model S) </a:t>
            </a:r>
            <a:endParaRPr lang="en-IN" dirty="0"/>
          </a:p>
        </p:txBody>
      </p:sp>
      <p:pic>
        <p:nvPicPr>
          <p:cNvPr id="5" name="Picture 4">
            <a:extLst>
              <a:ext uri="{FF2B5EF4-FFF2-40B4-BE49-F238E27FC236}">
                <a16:creationId xmlns:a16="http://schemas.microsoft.com/office/drawing/2014/main" id="{F9654133-A191-43D9-BA04-7E3454940BDB}"/>
              </a:ext>
            </a:extLst>
          </p:cNvPr>
          <p:cNvPicPr>
            <a:picLocks noChangeAspect="1"/>
          </p:cNvPicPr>
          <p:nvPr/>
        </p:nvPicPr>
        <p:blipFill rotWithShape="1">
          <a:blip r:embed="rId2"/>
          <a:srcRect l="10724" t="3653" r="10982" b="6907"/>
          <a:stretch/>
        </p:blipFill>
        <p:spPr>
          <a:xfrm>
            <a:off x="49620" y="1382233"/>
            <a:ext cx="4330995" cy="3715149"/>
          </a:xfrm>
          <a:prstGeom prst="rect">
            <a:avLst/>
          </a:prstGeom>
        </p:spPr>
      </p:pic>
      <p:pic>
        <p:nvPicPr>
          <p:cNvPr id="7" name="Picture 6">
            <a:extLst>
              <a:ext uri="{FF2B5EF4-FFF2-40B4-BE49-F238E27FC236}">
                <a16:creationId xmlns:a16="http://schemas.microsoft.com/office/drawing/2014/main" id="{00474FB5-7E67-4F04-81DC-4D3932030797}"/>
              </a:ext>
            </a:extLst>
          </p:cNvPr>
          <p:cNvPicPr>
            <a:picLocks noChangeAspect="1"/>
          </p:cNvPicPr>
          <p:nvPr/>
        </p:nvPicPr>
        <p:blipFill rotWithShape="1">
          <a:blip r:embed="rId3"/>
          <a:srcRect l="216" t="2894" r="3488" b="11524"/>
          <a:stretch/>
        </p:blipFill>
        <p:spPr>
          <a:xfrm>
            <a:off x="4486939" y="1382233"/>
            <a:ext cx="4607441" cy="3685955"/>
          </a:xfrm>
          <a:prstGeom prst="rect">
            <a:avLst/>
          </a:prstGeom>
        </p:spPr>
      </p:pic>
    </p:spTree>
    <p:extLst>
      <p:ext uri="{BB962C8B-B14F-4D97-AF65-F5344CB8AC3E}">
        <p14:creationId xmlns:p14="http://schemas.microsoft.com/office/powerpoint/2010/main" val="337128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1E2B-0290-4A54-BB3E-70859073AECF}"/>
              </a:ext>
            </a:extLst>
          </p:cNvPr>
          <p:cNvSpPr>
            <a:spLocks noGrp="1"/>
          </p:cNvSpPr>
          <p:nvPr>
            <p:ph type="title"/>
          </p:nvPr>
        </p:nvSpPr>
        <p:spPr/>
        <p:txBody>
          <a:bodyPr>
            <a:normAutofit fontScale="90000"/>
          </a:bodyPr>
          <a:lstStyle/>
          <a:p>
            <a:pPr algn="ctr"/>
            <a:r>
              <a:rPr lang="en-US" dirty="0"/>
              <a:t>Flux Linkage O/C &amp; Flux Linkage on Load</a:t>
            </a:r>
            <a:br>
              <a:rPr lang="en-US" dirty="0"/>
            </a:br>
            <a:r>
              <a:rPr lang="en-US" dirty="0"/>
              <a:t> (Tesla Model S)</a:t>
            </a:r>
            <a:endParaRPr lang="en-IN" dirty="0"/>
          </a:p>
        </p:txBody>
      </p:sp>
      <p:sp>
        <p:nvSpPr>
          <p:cNvPr id="3" name="Text Placeholder 2">
            <a:extLst>
              <a:ext uri="{FF2B5EF4-FFF2-40B4-BE49-F238E27FC236}">
                <a16:creationId xmlns:a16="http://schemas.microsoft.com/office/drawing/2014/main" id="{89FD070E-D33D-46B5-B456-2AC55FA5310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DF4753D-9A28-46D3-8E04-B19D3F65A546}"/>
              </a:ext>
            </a:extLst>
          </p:cNvPr>
          <p:cNvPicPr>
            <a:picLocks noChangeAspect="1"/>
          </p:cNvPicPr>
          <p:nvPr/>
        </p:nvPicPr>
        <p:blipFill rotWithShape="1">
          <a:blip r:embed="rId2"/>
          <a:srcRect l="10895" t="3721" r="11068" b="11111"/>
          <a:stretch/>
        </p:blipFill>
        <p:spPr>
          <a:xfrm>
            <a:off x="70883" y="1307851"/>
            <a:ext cx="4373526" cy="3758778"/>
          </a:xfrm>
          <a:prstGeom prst="rect">
            <a:avLst/>
          </a:prstGeom>
        </p:spPr>
      </p:pic>
      <p:pic>
        <p:nvPicPr>
          <p:cNvPr id="7" name="Picture 6">
            <a:extLst>
              <a:ext uri="{FF2B5EF4-FFF2-40B4-BE49-F238E27FC236}">
                <a16:creationId xmlns:a16="http://schemas.microsoft.com/office/drawing/2014/main" id="{F3EDC38F-DCBA-4463-9708-5DC6DDECA00A}"/>
              </a:ext>
            </a:extLst>
          </p:cNvPr>
          <p:cNvPicPr>
            <a:picLocks noChangeAspect="1"/>
          </p:cNvPicPr>
          <p:nvPr/>
        </p:nvPicPr>
        <p:blipFill rotWithShape="1">
          <a:blip r:embed="rId3"/>
          <a:srcRect l="10982" t="3583" r="10982" b="10835"/>
          <a:stretch/>
        </p:blipFill>
        <p:spPr>
          <a:xfrm>
            <a:off x="4571999" y="1307850"/>
            <a:ext cx="4501117" cy="3758779"/>
          </a:xfrm>
          <a:prstGeom prst="rect">
            <a:avLst/>
          </a:prstGeom>
        </p:spPr>
      </p:pic>
    </p:spTree>
    <p:extLst>
      <p:ext uri="{BB962C8B-B14F-4D97-AF65-F5344CB8AC3E}">
        <p14:creationId xmlns:p14="http://schemas.microsoft.com/office/powerpoint/2010/main" val="1522085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2CC1-26E8-4152-A135-B0906349D8F0}"/>
              </a:ext>
            </a:extLst>
          </p:cNvPr>
          <p:cNvSpPr>
            <a:spLocks noGrp="1"/>
          </p:cNvSpPr>
          <p:nvPr>
            <p:ph type="title"/>
          </p:nvPr>
        </p:nvSpPr>
        <p:spPr/>
        <p:txBody>
          <a:bodyPr>
            <a:normAutofit fontScale="90000"/>
          </a:bodyPr>
          <a:lstStyle/>
          <a:p>
            <a:pPr algn="ctr"/>
            <a:r>
              <a:rPr lang="en-US" dirty="0"/>
              <a:t>Airgap Flux Density &amp; Terminal Voltage</a:t>
            </a:r>
            <a:br>
              <a:rPr lang="en-US" dirty="0"/>
            </a:br>
            <a:r>
              <a:rPr lang="en-US" dirty="0"/>
              <a:t>(Tesla Model S)</a:t>
            </a:r>
            <a:endParaRPr lang="en-IN" dirty="0"/>
          </a:p>
        </p:txBody>
      </p:sp>
      <p:pic>
        <p:nvPicPr>
          <p:cNvPr id="5" name="Picture 4">
            <a:extLst>
              <a:ext uri="{FF2B5EF4-FFF2-40B4-BE49-F238E27FC236}">
                <a16:creationId xmlns:a16="http://schemas.microsoft.com/office/drawing/2014/main" id="{E34C7625-1563-4D90-AD6B-911AC1474B11}"/>
              </a:ext>
            </a:extLst>
          </p:cNvPr>
          <p:cNvPicPr>
            <a:picLocks noChangeAspect="1"/>
          </p:cNvPicPr>
          <p:nvPr/>
        </p:nvPicPr>
        <p:blipFill rotWithShape="1">
          <a:blip r:embed="rId2"/>
          <a:srcRect l="10896" t="4686" r="11240" b="11248"/>
          <a:stretch/>
        </p:blipFill>
        <p:spPr>
          <a:xfrm>
            <a:off x="49618" y="1424762"/>
            <a:ext cx="4394791" cy="3657599"/>
          </a:xfrm>
          <a:prstGeom prst="rect">
            <a:avLst/>
          </a:prstGeom>
        </p:spPr>
      </p:pic>
      <p:pic>
        <p:nvPicPr>
          <p:cNvPr id="7" name="Picture 6">
            <a:extLst>
              <a:ext uri="{FF2B5EF4-FFF2-40B4-BE49-F238E27FC236}">
                <a16:creationId xmlns:a16="http://schemas.microsoft.com/office/drawing/2014/main" id="{FF206FAC-B42C-47D3-AE5D-A39DED0623B8}"/>
              </a:ext>
            </a:extLst>
          </p:cNvPr>
          <p:cNvPicPr>
            <a:picLocks noChangeAspect="1"/>
          </p:cNvPicPr>
          <p:nvPr/>
        </p:nvPicPr>
        <p:blipFill rotWithShape="1">
          <a:blip r:embed="rId3"/>
          <a:srcRect l="11154" t="3997" r="11240" b="10836"/>
          <a:stretch/>
        </p:blipFill>
        <p:spPr>
          <a:xfrm>
            <a:off x="4699591" y="1424762"/>
            <a:ext cx="4394791" cy="3657599"/>
          </a:xfrm>
          <a:prstGeom prst="rect">
            <a:avLst/>
          </a:prstGeom>
        </p:spPr>
      </p:pic>
    </p:spTree>
    <p:extLst>
      <p:ext uri="{BB962C8B-B14F-4D97-AF65-F5344CB8AC3E}">
        <p14:creationId xmlns:p14="http://schemas.microsoft.com/office/powerpoint/2010/main" val="3892398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267" name="Google Shape;267;p32"/>
          <p:cNvSpPr txBox="1">
            <a:spLocks noGrp="1"/>
          </p:cNvSpPr>
          <p:nvPr>
            <p:ph type="body" idx="1"/>
          </p:nvPr>
        </p:nvSpPr>
        <p:spPr>
          <a:xfrm>
            <a:off x="559981" y="1307849"/>
            <a:ext cx="7868093" cy="3625657"/>
          </a:xfrm>
          <a:prstGeom prst="rect">
            <a:avLst/>
          </a:prstGeom>
        </p:spPr>
        <p:txBody>
          <a:bodyPr spcFirstLastPara="1" wrap="square" lIns="91425" tIns="91425" rIns="91425" bIns="91425" anchor="t" anchorCtr="0">
            <a:normAutofit fontScale="85000" lnSpcReduction="10000"/>
          </a:bodyPr>
          <a:lstStyle/>
          <a:p>
            <a:pPr marL="146050" lvl="0" indent="0" algn="just" rtl="0">
              <a:spcBef>
                <a:spcPts val="0"/>
              </a:spcBef>
              <a:spcAft>
                <a:spcPts val="0"/>
              </a:spcAft>
              <a:buSzPts val="1300"/>
              <a:buNone/>
            </a:pPr>
            <a:r>
              <a:rPr lang="en" sz="1600" dirty="0">
                <a:latin typeface="+mj-lt"/>
              </a:rPr>
              <a:t>In this study we compared the two interior permanent magnet motors design and also performed several analysis. The analysis part consist of electromagnetic analysis, thermal analysis,  speed-torque analysis, efficiency map and winding analysis. We have also performed the other performance analysis  such as cogging torque, back emf, steady state thermal model, air gap flux density graph etc. Design parameter used to perform analysis are not exact to the Tesla S motor and Nissan Leaf motor. There are some parameters approximated due unavailability of data. We have tried to get the similar performance of motors as that of Tesla s and Nissan leaf motor. We have performed some tests on only Tesla Model S because of no data of Nissa Leaf in that particular factor.</a:t>
            </a:r>
          </a:p>
          <a:p>
            <a:pPr marL="146050" lvl="0" indent="0" algn="just" rtl="0">
              <a:spcBef>
                <a:spcPts val="0"/>
              </a:spcBef>
              <a:spcAft>
                <a:spcPts val="0"/>
              </a:spcAft>
              <a:buSzPts val="1300"/>
              <a:buNone/>
            </a:pPr>
            <a:endParaRPr lang="en" sz="1600" dirty="0">
              <a:latin typeface="+mj-lt"/>
            </a:endParaRPr>
          </a:p>
          <a:p>
            <a:pPr marL="146050" lvl="0" indent="0" algn="just" rtl="0">
              <a:spcBef>
                <a:spcPts val="0"/>
              </a:spcBef>
              <a:spcAft>
                <a:spcPts val="0"/>
              </a:spcAft>
              <a:buSzPts val="1300"/>
              <a:buNone/>
            </a:pPr>
            <a:r>
              <a:rPr lang="en" sz="1600" dirty="0">
                <a:latin typeface="+mj-lt"/>
              </a:rPr>
              <a:t>We found both IPM motors are accurate or nearly accurate to their value and Motor A is a high power and hifg torque motor whilw Motor B is  a high torque and low power motor all performed test results are mentioned in submitted Journal and here.</a:t>
            </a:r>
          </a:p>
          <a:p>
            <a:pPr marL="146050" lvl="0" indent="0" algn="just" rtl="0">
              <a:spcBef>
                <a:spcPts val="0"/>
              </a:spcBef>
              <a:spcAft>
                <a:spcPts val="0"/>
              </a:spcAft>
              <a:buSzPts val="1300"/>
              <a:buNone/>
            </a:pPr>
            <a:endParaRPr lang="en" sz="1600" dirty="0">
              <a:latin typeface="+mj-lt"/>
            </a:endParaRPr>
          </a:p>
          <a:p>
            <a:pPr marL="146050" lvl="0" indent="0" algn="just" rtl="0">
              <a:spcBef>
                <a:spcPts val="0"/>
              </a:spcBef>
              <a:spcAft>
                <a:spcPts val="0"/>
              </a:spcAft>
              <a:buSzPts val="1300"/>
              <a:buNone/>
            </a:pPr>
            <a:r>
              <a:rPr lang="en-US" sz="1600" dirty="0">
                <a:latin typeface="+mj-lt"/>
              </a:rPr>
              <a:t>All tests are </a:t>
            </a:r>
            <a:r>
              <a:rPr lang="en-US" sz="1600">
                <a:latin typeface="+mj-lt"/>
              </a:rPr>
              <a:t>performed over </a:t>
            </a:r>
            <a:r>
              <a:rPr lang="en-US" sz="1600" dirty="0">
                <a:latin typeface="+mj-lt"/>
              </a:rPr>
              <a:t>“ANSYS Motor CAD”. </a:t>
            </a:r>
            <a:endParaRPr sz="1600" dirty="0">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References</a:t>
            </a:r>
            <a:endParaRPr dirty="0"/>
          </a:p>
        </p:txBody>
      </p:sp>
      <p:sp>
        <p:nvSpPr>
          <p:cNvPr id="273" name="Google Shape;273;p33"/>
          <p:cNvSpPr txBox="1">
            <a:spLocks noGrp="1"/>
          </p:cNvSpPr>
          <p:nvPr>
            <p:ph type="body" idx="1"/>
          </p:nvPr>
        </p:nvSpPr>
        <p:spPr>
          <a:xfrm>
            <a:off x="637953" y="1567549"/>
            <a:ext cx="7698447" cy="3358869"/>
          </a:xfrm>
          <a:prstGeom prst="rect">
            <a:avLst/>
          </a:prstGeom>
        </p:spPr>
        <p:txBody>
          <a:bodyPr spcFirstLastPara="1" wrap="square" lIns="91425" tIns="91425" rIns="91425" bIns="91425" anchor="t" anchorCtr="0">
            <a:normAutofit/>
          </a:bodyPr>
          <a:lstStyle/>
          <a:p>
            <a:pPr marL="224790" lvl="0" indent="-300990" algn="just" rtl="0">
              <a:lnSpc>
                <a:spcPct val="75000"/>
              </a:lnSpc>
              <a:spcBef>
                <a:spcPts val="0"/>
              </a:spcBef>
              <a:spcAft>
                <a:spcPts val="0"/>
              </a:spcAft>
              <a:buSzPts val="1200"/>
              <a:buFont typeface="Times New Roman"/>
              <a:buAutoNum type="arabicPeriod"/>
            </a:pPr>
            <a:r>
              <a:rPr lang="en" sz="1200" dirty="0">
                <a:latin typeface="+mn-lt"/>
                <a:ea typeface="Times New Roman"/>
                <a:cs typeface="Times New Roman"/>
                <a:sym typeface="Times New Roman"/>
              </a:rPr>
              <a:t>https://www.energy.gov/sites/prod/files/2014/03/f13/ape051_miller_2013_o.pdf</a:t>
            </a: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Nissan Leaf teardown (Part 2): main components disassembled - MarkLines Automotive Industry Portal</a:t>
            </a:r>
            <a:endParaRPr sz="1200" dirty="0">
              <a:latin typeface="+mn-lt"/>
              <a:ea typeface="Times New Roman"/>
              <a:cs typeface="Times New Roman"/>
              <a:sym typeface="Times New Roman"/>
            </a:endParaRP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https://ijtre.com/wp-content/uploads/2021/10/2020080111.pdf</a:t>
            </a:r>
            <a:endParaRPr sz="1200" dirty="0">
              <a:latin typeface="+mn-lt"/>
              <a:ea typeface="Times New Roman"/>
              <a:cs typeface="Times New Roman"/>
              <a:sym typeface="Times New Roman"/>
            </a:endParaRP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https://www.cadfem.in/fileadmin/PDF_India/Motor_-_CAD/Introduction_to_Motor-CAD_PDF.</a:t>
            </a:r>
            <a:endParaRPr sz="1200" dirty="0">
              <a:latin typeface="+mn-lt"/>
              <a:ea typeface="Times New Roman"/>
              <a:cs typeface="Times New Roman"/>
              <a:sym typeface="Times New Roman"/>
            </a:endParaRP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Performance-Analysis-of-Electric-Motor-Technologies-for-an-Electric-Vehicle-Powertrain.pdf   </a:t>
            </a:r>
          </a:p>
          <a:p>
            <a:pPr marL="0" lvl="0" indent="0" algn="just" rtl="0">
              <a:lnSpc>
                <a:spcPct val="75000"/>
              </a:lnSpc>
              <a:spcBef>
                <a:spcPts val="250"/>
              </a:spcBef>
              <a:spcAft>
                <a:spcPts val="0"/>
              </a:spcAft>
              <a:buSzPts val="1200"/>
              <a:buNone/>
            </a:pPr>
            <a:r>
              <a:rPr lang="en" sz="1200" dirty="0">
                <a:latin typeface="+mn-lt"/>
                <a:ea typeface="Times New Roman"/>
                <a:cs typeface="Times New Roman"/>
                <a:sym typeface="Times New Roman"/>
              </a:rPr>
              <a:t>        (motor-design.com)</a:t>
            </a:r>
            <a:endParaRPr sz="1200" dirty="0">
              <a:latin typeface="+mn-lt"/>
              <a:ea typeface="Times New Roman"/>
              <a:cs typeface="Times New Roman"/>
              <a:sym typeface="Times New Roman"/>
            </a:endParaRP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https://www.cadfem.net/fileadmin/user_upload/05-cadfem-informs/cadfem-newsroom/CASCON-FR/Archives/Archive-Form-CADFEM-Ansys-Motor-CAD-2021.pdf</a:t>
            </a:r>
            <a:endParaRPr sz="1200" dirty="0">
              <a:latin typeface="+mn-lt"/>
              <a:ea typeface="Times New Roman"/>
              <a:cs typeface="Times New Roman"/>
              <a:sym typeface="Times New Roman"/>
            </a:endParaRPr>
          </a:p>
          <a:p>
            <a:pPr marL="224790" lvl="0" indent="-30099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https://www.cadfem.net/fileadmin/user_upload/05-cadfem-informs/cadfem-newsroom/CASCON-FR/Archives/Archive-Form-CADFEM-Ansys-Motor-CAD-2021.pdf</a:t>
            </a:r>
            <a:r>
              <a:rPr lang="en" sz="1200" dirty="0">
                <a:uFill>
                  <a:noFill/>
                </a:uFill>
                <a:latin typeface="+mn-lt"/>
                <a:ea typeface="Times New Roman"/>
                <a:cs typeface="Times New Roman"/>
                <a:sym typeface="Times New Roman"/>
                <a:hlinkClick r:id="rId3"/>
              </a:rPr>
              <a:t>)</a:t>
            </a:r>
            <a:r>
              <a:rPr lang="en" sz="1200" dirty="0">
                <a:latin typeface="+mn-lt"/>
                <a:ea typeface="Times New Roman"/>
                <a:cs typeface="Times New Roman"/>
                <a:sym typeface="Times New Roman"/>
              </a:rPr>
              <a:t>.</a:t>
            </a:r>
            <a:endParaRPr sz="1200" dirty="0">
              <a:latin typeface="+mn-lt"/>
              <a:ea typeface="Times New Roman"/>
              <a:cs typeface="Times New Roman"/>
              <a:sym typeface="Times New Roman"/>
            </a:endParaRPr>
          </a:p>
          <a:p>
            <a:pPr marL="228600" lvl="0" indent="-30480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(PDF) Performance Analysis of Permanent Magnet Motors for Electric Vehicles (EV) Traction Considering Driving Cycles (researchgate.net)</a:t>
            </a:r>
            <a:endParaRPr sz="1200" dirty="0">
              <a:latin typeface="+mn-lt"/>
              <a:ea typeface="Times New Roman"/>
              <a:cs typeface="Times New Roman"/>
              <a:sym typeface="Times New Roman"/>
            </a:endParaRPr>
          </a:p>
          <a:p>
            <a:pPr marL="228600" lvl="0" indent="-30480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Tesla Model S (Electric Motor Specifications) | PDF | Tesla Model S | Electric Motor (scribd.com)</a:t>
            </a:r>
            <a:endParaRPr sz="1200" dirty="0">
              <a:latin typeface="+mn-lt"/>
              <a:ea typeface="Times New Roman"/>
              <a:cs typeface="Times New Roman"/>
              <a:sym typeface="Times New Roman"/>
            </a:endParaRPr>
          </a:p>
          <a:p>
            <a:pPr marL="228600" lvl="0" indent="-30480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Nissan Leaf teardown (Part 2): main components disassembled - MarkLines Automotive Industry Portal.</a:t>
            </a:r>
            <a:endParaRPr sz="1200" dirty="0">
              <a:latin typeface="+mn-lt"/>
              <a:ea typeface="Times New Roman"/>
              <a:cs typeface="Times New Roman"/>
              <a:sym typeface="Times New Roman"/>
            </a:endParaRPr>
          </a:p>
          <a:p>
            <a:pPr marL="228600" lvl="0" indent="-304800" algn="just" rtl="0">
              <a:lnSpc>
                <a:spcPct val="75000"/>
              </a:lnSpc>
              <a:spcBef>
                <a:spcPts val="250"/>
              </a:spcBef>
              <a:spcAft>
                <a:spcPts val="0"/>
              </a:spcAft>
              <a:buSzPts val="1200"/>
              <a:buFont typeface="Times New Roman"/>
              <a:buAutoNum type="arabicPeriod"/>
            </a:pPr>
            <a:r>
              <a:rPr lang="en" sz="1200" dirty="0">
                <a:latin typeface="+mn-lt"/>
                <a:ea typeface="Times New Roman"/>
                <a:cs typeface="Times New Roman"/>
                <a:sym typeface="Times New Roman"/>
              </a:rPr>
              <a:t>Benchmarking State-of-the-Art Technologies (energy.gov)</a:t>
            </a:r>
            <a:endParaRPr sz="1200" dirty="0">
              <a:latin typeface="+mn-lt"/>
              <a:ea typeface="Times New Roman"/>
              <a:cs typeface="Times New Roman"/>
              <a:sym typeface="Times New Roman"/>
            </a:endParaRPr>
          </a:p>
          <a:p>
            <a:pPr marL="228600" lvl="0" indent="-304800" algn="just" rtl="0">
              <a:lnSpc>
                <a:spcPct val="75000"/>
              </a:lnSpc>
              <a:spcBef>
                <a:spcPts val="250"/>
              </a:spcBef>
              <a:spcAft>
                <a:spcPts val="250"/>
              </a:spcAft>
              <a:buSzPts val="1200"/>
              <a:buFont typeface="Times New Roman"/>
              <a:buAutoNum type="arabicPeriod"/>
            </a:pPr>
            <a:r>
              <a:rPr lang="en" sz="1200" dirty="0">
                <a:latin typeface="+mn-lt"/>
                <a:ea typeface="Times New Roman"/>
                <a:cs typeface="Times New Roman"/>
                <a:sym typeface="Times New Roman"/>
              </a:rPr>
              <a:t>(PDF) Modeling and design analysis of the Tesla Model S induction motor (researchgate.net).</a:t>
            </a:r>
            <a:endParaRPr sz="12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Geometry of Motors</a:t>
            </a:r>
            <a:endParaRPr/>
          </a:p>
        </p:txBody>
      </p:sp>
      <p:pic>
        <p:nvPicPr>
          <p:cNvPr id="148" name="Google Shape;148;p15"/>
          <p:cNvPicPr preferRelativeResize="0"/>
          <p:nvPr/>
        </p:nvPicPr>
        <p:blipFill>
          <a:blip r:embed="rId3">
            <a:alphaModFix/>
          </a:blip>
          <a:stretch>
            <a:fillRect/>
          </a:stretch>
        </p:blipFill>
        <p:spPr>
          <a:xfrm>
            <a:off x="246975" y="1252124"/>
            <a:ext cx="3783399" cy="3608176"/>
          </a:xfrm>
          <a:prstGeom prst="rect">
            <a:avLst/>
          </a:prstGeom>
          <a:noFill/>
          <a:ln>
            <a:noFill/>
          </a:ln>
        </p:spPr>
      </p:pic>
      <p:pic>
        <p:nvPicPr>
          <p:cNvPr id="149" name="Google Shape;149;p15"/>
          <p:cNvPicPr preferRelativeResize="0"/>
          <p:nvPr/>
        </p:nvPicPr>
        <p:blipFill rotWithShape="1">
          <a:blip r:embed="rId4">
            <a:alphaModFix/>
          </a:blip>
          <a:srcRect l="-3740" t="-4670" r="3740" b="4670"/>
          <a:stretch/>
        </p:blipFill>
        <p:spPr>
          <a:xfrm>
            <a:off x="4843525" y="984000"/>
            <a:ext cx="4096975" cy="3876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 name="Rectangle 1">
            <a:extLst>
              <a:ext uri="{FF2B5EF4-FFF2-40B4-BE49-F238E27FC236}">
                <a16:creationId xmlns:a16="http://schemas.microsoft.com/office/drawing/2014/main" id="{F4AD6B60-CA64-42CA-9D92-34E0C23B1891}"/>
              </a:ext>
            </a:extLst>
          </p:cNvPr>
          <p:cNvSpPr/>
          <p:nvPr/>
        </p:nvSpPr>
        <p:spPr>
          <a:xfrm>
            <a:off x="2421411" y="2110085"/>
            <a:ext cx="4301177" cy="923330"/>
          </a:xfrm>
          <a:prstGeom prst="rect">
            <a:avLst/>
          </a:prstGeom>
          <a:noFill/>
        </p:spPr>
        <p:txBody>
          <a:bodyPr wrap="none" lIns="91440" tIns="45720" rIns="91440" bIns="45720">
            <a:spAutoFit/>
          </a:bodyPr>
          <a:lstStyle/>
          <a:p>
            <a:pPr algn="ctr"/>
            <a:r>
              <a:rPr lang="e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065575" y="1212325"/>
            <a:ext cx="3274500" cy="67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Material Properties</a:t>
            </a:r>
            <a:endParaRPr/>
          </a:p>
        </p:txBody>
      </p:sp>
      <p:pic>
        <p:nvPicPr>
          <p:cNvPr id="155" name="Google Shape;155;p16"/>
          <p:cNvPicPr preferRelativeResize="0"/>
          <p:nvPr/>
        </p:nvPicPr>
        <p:blipFill rotWithShape="1">
          <a:blip r:embed="rId3">
            <a:alphaModFix/>
          </a:blip>
          <a:srcRect t="-3269" b="3269"/>
          <a:stretch/>
        </p:blipFill>
        <p:spPr>
          <a:xfrm>
            <a:off x="4652525" y="0"/>
            <a:ext cx="4491473" cy="2490201"/>
          </a:xfrm>
          <a:prstGeom prst="rect">
            <a:avLst/>
          </a:prstGeom>
          <a:noFill/>
          <a:ln>
            <a:noFill/>
          </a:ln>
        </p:spPr>
      </p:pic>
      <p:pic>
        <p:nvPicPr>
          <p:cNvPr id="156" name="Google Shape;156;p16"/>
          <p:cNvPicPr preferRelativeResize="0"/>
          <p:nvPr/>
        </p:nvPicPr>
        <p:blipFill>
          <a:blip r:embed="rId4">
            <a:alphaModFix/>
          </a:blip>
          <a:stretch>
            <a:fillRect/>
          </a:stretch>
        </p:blipFill>
        <p:spPr>
          <a:xfrm>
            <a:off x="3547425" y="2571750"/>
            <a:ext cx="5596576" cy="2585550"/>
          </a:xfrm>
          <a:prstGeom prst="rect">
            <a:avLst/>
          </a:prstGeom>
          <a:noFill/>
          <a:ln>
            <a:noFill/>
          </a:ln>
        </p:spPr>
      </p:pic>
      <p:graphicFrame>
        <p:nvGraphicFramePr>
          <p:cNvPr id="157" name="Google Shape;157;p16"/>
          <p:cNvGraphicFramePr/>
          <p:nvPr/>
        </p:nvGraphicFramePr>
        <p:xfrm>
          <a:off x="169450" y="2571750"/>
          <a:ext cx="3316750" cy="2370375"/>
        </p:xfrm>
        <a:graphic>
          <a:graphicData uri="http://schemas.openxmlformats.org/drawingml/2006/table">
            <a:tbl>
              <a:tblPr>
                <a:noFill/>
                <a:tableStyleId>{DCAAE2EC-768D-4B7D-A6AC-F75B90A93F88}</a:tableStyleId>
              </a:tblPr>
              <a:tblGrid>
                <a:gridCol w="1790100">
                  <a:extLst>
                    <a:ext uri="{9D8B030D-6E8A-4147-A177-3AD203B41FA5}">
                      <a16:colId xmlns:a16="http://schemas.microsoft.com/office/drawing/2014/main" val="20000"/>
                    </a:ext>
                  </a:extLst>
                </a:gridCol>
                <a:gridCol w="1526650">
                  <a:extLst>
                    <a:ext uri="{9D8B030D-6E8A-4147-A177-3AD203B41FA5}">
                      <a16:colId xmlns:a16="http://schemas.microsoft.com/office/drawing/2014/main" val="20001"/>
                    </a:ext>
                  </a:extLst>
                </a:gridCol>
              </a:tblGrid>
              <a:tr h="474075">
                <a:tc>
                  <a:txBody>
                    <a:bodyPr/>
                    <a:lstStyle/>
                    <a:p>
                      <a:pPr marL="0" lvl="0" indent="0" algn="l" rtl="0">
                        <a:spcBef>
                          <a:spcPts val="0"/>
                        </a:spcBef>
                        <a:spcAft>
                          <a:spcPts val="0"/>
                        </a:spcAft>
                        <a:buNone/>
                      </a:pPr>
                      <a:r>
                        <a:rPr lang="en">
                          <a:solidFill>
                            <a:srgbClr val="00FF00"/>
                          </a:solidFill>
                        </a:rPr>
                        <a:t>Component</a:t>
                      </a:r>
                      <a:endParaRPr>
                        <a:solidFill>
                          <a:srgbClr val="00FF00"/>
                        </a:solidFill>
                      </a:endParaRPr>
                    </a:p>
                  </a:txBody>
                  <a:tcPr marL="91425" marR="91425" marT="91425" marB="91425"/>
                </a:tc>
                <a:tc>
                  <a:txBody>
                    <a:bodyPr/>
                    <a:lstStyle/>
                    <a:p>
                      <a:pPr marL="0" lvl="0" indent="0" algn="l" rtl="0">
                        <a:spcBef>
                          <a:spcPts val="0"/>
                        </a:spcBef>
                        <a:spcAft>
                          <a:spcPts val="0"/>
                        </a:spcAft>
                        <a:buNone/>
                      </a:pPr>
                      <a:r>
                        <a:rPr lang="en">
                          <a:solidFill>
                            <a:srgbClr val="00FF00"/>
                          </a:solidFill>
                        </a:rPr>
                        <a:t>Material</a:t>
                      </a:r>
                      <a:endParaRPr>
                        <a:solidFill>
                          <a:srgbClr val="00FF00"/>
                        </a:solidFill>
                      </a:endParaRPr>
                    </a:p>
                  </a:txBody>
                  <a:tcPr marL="91425" marR="91425" marT="91425" marB="91425"/>
                </a:tc>
                <a:extLst>
                  <a:ext uri="{0D108BD9-81ED-4DB2-BD59-A6C34878D82A}">
                    <a16:rowId xmlns:a16="http://schemas.microsoft.com/office/drawing/2014/main" val="10000"/>
                  </a:ext>
                </a:extLst>
              </a:tr>
              <a:tr h="474075">
                <a:tc>
                  <a:txBody>
                    <a:bodyPr/>
                    <a:lstStyle/>
                    <a:p>
                      <a:pPr marL="0" lvl="0" indent="0" algn="l" rtl="0">
                        <a:spcBef>
                          <a:spcPts val="0"/>
                        </a:spcBef>
                        <a:spcAft>
                          <a:spcPts val="0"/>
                        </a:spcAft>
                        <a:buNone/>
                      </a:pPr>
                      <a:r>
                        <a:rPr lang="en">
                          <a:solidFill>
                            <a:srgbClr val="FFFFFF"/>
                          </a:solidFill>
                        </a:rPr>
                        <a:t>Stator Lamination</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M250 -35A</a:t>
                      </a:r>
                      <a:endParaRPr>
                        <a:solidFill>
                          <a:srgbClr val="FFFFFF"/>
                        </a:solidFill>
                      </a:endParaRPr>
                    </a:p>
                  </a:txBody>
                  <a:tcPr marL="91425" marR="91425" marT="91425" marB="91425"/>
                </a:tc>
                <a:extLst>
                  <a:ext uri="{0D108BD9-81ED-4DB2-BD59-A6C34878D82A}">
                    <a16:rowId xmlns:a16="http://schemas.microsoft.com/office/drawing/2014/main" val="10001"/>
                  </a:ext>
                </a:extLst>
              </a:tr>
              <a:tr h="474075">
                <a:tc>
                  <a:txBody>
                    <a:bodyPr/>
                    <a:lstStyle/>
                    <a:p>
                      <a:pPr marL="0" lvl="0" indent="0" algn="l" rtl="0">
                        <a:spcBef>
                          <a:spcPts val="0"/>
                        </a:spcBef>
                        <a:spcAft>
                          <a:spcPts val="0"/>
                        </a:spcAft>
                        <a:buNone/>
                      </a:pPr>
                      <a:r>
                        <a:rPr lang="en">
                          <a:solidFill>
                            <a:srgbClr val="FFFFFF"/>
                          </a:solidFill>
                        </a:rPr>
                        <a:t>Armature Winding</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Copper </a:t>
                      </a:r>
                      <a:endParaRPr>
                        <a:solidFill>
                          <a:srgbClr val="FFFFFF"/>
                        </a:solidFill>
                      </a:endParaRPr>
                    </a:p>
                  </a:txBody>
                  <a:tcPr marL="91425" marR="91425" marT="91425" marB="91425"/>
                </a:tc>
                <a:extLst>
                  <a:ext uri="{0D108BD9-81ED-4DB2-BD59-A6C34878D82A}">
                    <a16:rowId xmlns:a16="http://schemas.microsoft.com/office/drawing/2014/main" val="10002"/>
                  </a:ext>
                </a:extLst>
              </a:tr>
              <a:tr h="474075">
                <a:tc>
                  <a:txBody>
                    <a:bodyPr/>
                    <a:lstStyle/>
                    <a:p>
                      <a:pPr marL="0" lvl="0" indent="0" algn="l" rtl="0">
                        <a:spcBef>
                          <a:spcPts val="0"/>
                        </a:spcBef>
                        <a:spcAft>
                          <a:spcPts val="0"/>
                        </a:spcAft>
                        <a:buNone/>
                      </a:pPr>
                      <a:r>
                        <a:rPr lang="en">
                          <a:solidFill>
                            <a:srgbClr val="FFFFFF"/>
                          </a:solidFill>
                        </a:rPr>
                        <a:t>Rotor Lamination </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M250 -35A</a:t>
                      </a:r>
                      <a:endParaRPr>
                        <a:solidFill>
                          <a:srgbClr val="FFFFFF"/>
                        </a:solidFill>
                      </a:endParaRPr>
                    </a:p>
                  </a:txBody>
                  <a:tcPr marL="91425" marR="91425" marT="91425" marB="91425"/>
                </a:tc>
                <a:extLst>
                  <a:ext uri="{0D108BD9-81ED-4DB2-BD59-A6C34878D82A}">
                    <a16:rowId xmlns:a16="http://schemas.microsoft.com/office/drawing/2014/main" val="10003"/>
                  </a:ext>
                </a:extLst>
              </a:tr>
              <a:tr h="474075">
                <a:tc>
                  <a:txBody>
                    <a:bodyPr/>
                    <a:lstStyle/>
                    <a:p>
                      <a:pPr marL="0" lvl="0" indent="0" algn="l" rtl="0">
                        <a:spcBef>
                          <a:spcPts val="0"/>
                        </a:spcBef>
                        <a:spcAft>
                          <a:spcPts val="0"/>
                        </a:spcAft>
                        <a:buNone/>
                      </a:pPr>
                      <a:r>
                        <a:rPr lang="en">
                          <a:solidFill>
                            <a:srgbClr val="FFFFFF"/>
                          </a:solidFill>
                        </a:rPr>
                        <a:t>Magnet</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N42UH</a:t>
                      </a:r>
                      <a:endParaRPr>
                        <a:solidFill>
                          <a:srgbClr val="FFFFF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943400" y="1389700"/>
            <a:ext cx="3190800" cy="75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Material properties</a:t>
            </a:r>
            <a:endParaRPr/>
          </a:p>
        </p:txBody>
      </p:sp>
      <p:pic>
        <p:nvPicPr>
          <p:cNvPr id="163" name="Google Shape;163;p17"/>
          <p:cNvPicPr preferRelativeResize="0"/>
          <p:nvPr/>
        </p:nvPicPr>
        <p:blipFill rotWithShape="1">
          <a:blip r:embed="rId3">
            <a:alphaModFix/>
          </a:blip>
          <a:srcRect t="-2385"/>
          <a:stretch/>
        </p:blipFill>
        <p:spPr>
          <a:xfrm>
            <a:off x="4377458" y="0"/>
            <a:ext cx="4766541" cy="2545475"/>
          </a:xfrm>
          <a:prstGeom prst="rect">
            <a:avLst/>
          </a:prstGeom>
          <a:noFill/>
          <a:ln>
            <a:noFill/>
          </a:ln>
        </p:spPr>
      </p:pic>
      <p:graphicFrame>
        <p:nvGraphicFramePr>
          <p:cNvPr id="164" name="Google Shape;164;p17"/>
          <p:cNvGraphicFramePr/>
          <p:nvPr/>
        </p:nvGraphicFramePr>
        <p:xfrm>
          <a:off x="185975" y="2631250"/>
          <a:ext cx="3330375" cy="2329500"/>
        </p:xfrm>
        <a:graphic>
          <a:graphicData uri="http://schemas.openxmlformats.org/drawingml/2006/table">
            <a:tbl>
              <a:tblPr>
                <a:noFill/>
                <a:tableStyleId>{DCAAE2EC-768D-4B7D-A6AC-F75B90A93F88}</a:tableStyleId>
              </a:tblPr>
              <a:tblGrid>
                <a:gridCol w="1797450">
                  <a:extLst>
                    <a:ext uri="{9D8B030D-6E8A-4147-A177-3AD203B41FA5}">
                      <a16:colId xmlns:a16="http://schemas.microsoft.com/office/drawing/2014/main" val="20000"/>
                    </a:ext>
                  </a:extLst>
                </a:gridCol>
                <a:gridCol w="1532925">
                  <a:extLst>
                    <a:ext uri="{9D8B030D-6E8A-4147-A177-3AD203B41FA5}">
                      <a16:colId xmlns:a16="http://schemas.microsoft.com/office/drawing/2014/main" val="20001"/>
                    </a:ext>
                  </a:extLst>
                </a:gridCol>
              </a:tblGrid>
              <a:tr h="465900">
                <a:tc>
                  <a:txBody>
                    <a:bodyPr/>
                    <a:lstStyle/>
                    <a:p>
                      <a:pPr marL="0" lvl="0" indent="0" algn="l" rtl="0">
                        <a:spcBef>
                          <a:spcPts val="0"/>
                        </a:spcBef>
                        <a:spcAft>
                          <a:spcPts val="0"/>
                        </a:spcAft>
                        <a:buNone/>
                      </a:pPr>
                      <a:r>
                        <a:rPr lang="en">
                          <a:solidFill>
                            <a:srgbClr val="00FF00"/>
                          </a:solidFill>
                        </a:rPr>
                        <a:t>Component</a:t>
                      </a:r>
                      <a:endParaRPr>
                        <a:solidFill>
                          <a:srgbClr val="00FF00"/>
                        </a:solidFill>
                      </a:endParaRPr>
                    </a:p>
                  </a:txBody>
                  <a:tcPr marL="91425" marR="91425" marT="91425" marB="91425"/>
                </a:tc>
                <a:tc>
                  <a:txBody>
                    <a:bodyPr/>
                    <a:lstStyle/>
                    <a:p>
                      <a:pPr marL="0" lvl="0" indent="0" algn="l" rtl="0">
                        <a:spcBef>
                          <a:spcPts val="0"/>
                        </a:spcBef>
                        <a:spcAft>
                          <a:spcPts val="0"/>
                        </a:spcAft>
                        <a:buNone/>
                      </a:pPr>
                      <a:r>
                        <a:rPr lang="en">
                          <a:solidFill>
                            <a:srgbClr val="00FF00"/>
                          </a:solidFill>
                        </a:rPr>
                        <a:t>Material</a:t>
                      </a:r>
                      <a:endParaRPr>
                        <a:solidFill>
                          <a:srgbClr val="00FF00"/>
                        </a:solidFill>
                      </a:endParaRPr>
                    </a:p>
                  </a:txBody>
                  <a:tcPr marL="91425" marR="91425" marT="91425" marB="91425"/>
                </a:tc>
                <a:extLst>
                  <a:ext uri="{0D108BD9-81ED-4DB2-BD59-A6C34878D82A}">
                    <a16:rowId xmlns:a16="http://schemas.microsoft.com/office/drawing/2014/main" val="10000"/>
                  </a:ext>
                </a:extLst>
              </a:tr>
              <a:tr h="465900">
                <a:tc>
                  <a:txBody>
                    <a:bodyPr/>
                    <a:lstStyle/>
                    <a:p>
                      <a:pPr marL="0" lvl="0" indent="0" algn="l" rtl="0">
                        <a:spcBef>
                          <a:spcPts val="0"/>
                        </a:spcBef>
                        <a:spcAft>
                          <a:spcPts val="0"/>
                        </a:spcAft>
                        <a:buNone/>
                      </a:pPr>
                      <a:r>
                        <a:rPr lang="en">
                          <a:solidFill>
                            <a:srgbClr val="FFFFFF"/>
                          </a:solidFill>
                        </a:rPr>
                        <a:t>Stator Lamination</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M250 -35A</a:t>
                      </a:r>
                      <a:endParaRPr>
                        <a:solidFill>
                          <a:srgbClr val="FFFFFF"/>
                        </a:solidFill>
                      </a:endParaRPr>
                    </a:p>
                  </a:txBody>
                  <a:tcPr marL="91425" marR="91425" marT="91425" marB="91425"/>
                </a:tc>
                <a:extLst>
                  <a:ext uri="{0D108BD9-81ED-4DB2-BD59-A6C34878D82A}">
                    <a16:rowId xmlns:a16="http://schemas.microsoft.com/office/drawing/2014/main" val="10001"/>
                  </a:ext>
                </a:extLst>
              </a:tr>
              <a:tr h="465900">
                <a:tc>
                  <a:txBody>
                    <a:bodyPr/>
                    <a:lstStyle/>
                    <a:p>
                      <a:pPr marL="0" lvl="0" indent="0" algn="l" rtl="0">
                        <a:spcBef>
                          <a:spcPts val="0"/>
                        </a:spcBef>
                        <a:spcAft>
                          <a:spcPts val="0"/>
                        </a:spcAft>
                        <a:buNone/>
                      </a:pPr>
                      <a:r>
                        <a:rPr lang="en">
                          <a:solidFill>
                            <a:srgbClr val="FFFFFF"/>
                          </a:solidFill>
                        </a:rPr>
                        <a:t>Armature Winding</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Copper </a:t>
                      </a:r>
                      <a:endParaRPr>
                        <a:solidFill>
                          <a:srgbClr val="FFFFFF"/>
                        </a:solidFill>
                      </a:endParaRPr>
                    </a:p>
                  </a:txBody>
                  <a:tcPr marL="91425" marR="91425" marT="91425" marB="91425"/>
                </a:tc>
                <a:extLst>
                  <a:ext uri="{0D108BD9-81ED-4DB2-BD59-A6C34878D82A}">
                    <a16:rowId xmlns:a16="http://schemas.microsoft.com/office/drawing/2014/main" val="10002"/>
                  </a:ext>
                </a:extLst>
              </a:tr>
              <a:tr h="465900">
                <a:tc>
                  <a:txBody>
                    <a:bodyPr/>
                    <a:lstStyle/>
                    <a:p>
                      <a:pPr marL="0" lvl="0" indent="0" algn="l" rtl="0">
                        <a:spcBef>
                          <a:spcPts val="0"/>
                        </a:spcBef>
                        <a:spcAft>
                          <a:spcPts val="0"/>
                        </a:spcAft>
                        <a:buNone/>
                      </a:pPr>
                      <a:r>
                        <a:rPr lang="en">
                          <a:solidFill>
                            <a:srgbClr val="FFFFFF"/>
                          </a:solidFill>
                        </a:rPr>
                        <a:t>Rotor Lamination </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M250 -35A</a:t>
                      </a:r>
                      <a:endParaRPr>
                        <a:solidFill>
                          <a:srgbClr val="FFFFFF"/>
                        </a:solidFill>
                      </a:endParaRPr>
                    </a:p>
                  </a:txBody>
                  <a:tcPr marL="91425" marR="91425" marT="91425" marB="91425"/>
                </a:tc>
                <a:extLst>
                  <a:ext uri="{0D108BD9-81ED-4DB2-BD59-A6C34878D82A}">
                    <a16:rowId xmlns:a16="http://schemas.microsoft.com/office/drawing/2014/main" val="10003"/>
                  </a:ext>
                </a:extLst>
              </a:tr>
              <a:tr h="465900">
                <a:tc>
                  <a:txBody>
                    <a:bodyPr/>
                    <a:lstStyle/>
                    <a:p>
                      <a:pPr marL="0" lvl="0" indent="0" algn="l" rtl="0">
                        <a:spcBef>
                          <a:spcPts val="0"/>
                        </a:spcBef>
                        <a:spcAft>
                          <a:spcPts val="0"/>
                        </a:spcAft>
                        <a:buNone/>
                      </a:pPr>
                      <a:r>
                        <a:rPr lang="en">
                          <a:solidFill>
                            <a:srgbClr val="FFFFFF"/>
                          </a:solidFill>
                        </a:rPr>
                        <a:t>Magnet</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N30UH</a:t>
                      </a:r>
                      <a:endParaRPr>
                        <a:solidFill>
                          <a:srgbClr val="FFFFFF"/>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165" name="Google Shape;165;p17"/>
          <p:cNvPicPr preferRelativeResize="0"/>
          <p:nvPr/>
        </p:nvPicPr>
        <p:blipFill>
          <a:blip r:embed="rId4">
            <a:alphaModFix/>
          </a:blip>
          <a:stretch>
            <a:fillRect/>
          </a:stretch>
        </p:blipFill>
        <p:spPr>
          <a:xfrm>
            <a:off x="3646725" y="2688200"/>
            <a:ext cx="5497276" cy="2417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Electromagnetic Analysis Tesla S</a:t>
            </a:r>
            <a:endParaRPr/>
          </a:p>
        </p:txBody>
      </p:sp>
      <p:pic>
        <p:nvPicPr>
          <p:cNvPr id="185" name="Google Shape;185;p20"/>
          <p:cNvPicPr preferRelativeResize="0"/>
          <p:nvPr/>
        </p:nvPicPr>
        <p:blipFill>
          <a:blip r:embed="rId3">
            <a:alphaModFix/>
          </a:blip>
          <a:stretch>
            <a:fillRect/>
          </a:stretch>
        </p:blipFill>
        <p:spPr>
          <a:xfrm>
            <a:off x="4175000" y="1123900"/>
            <a:ext cx="4969000" cy="4019601"/>
          </a:xfrm>
          <a:prstGeom prst="rect">
            <a:avLst/>
          </a:prstGeom>
          <a:noFill/>
          <a:ln>
            <a:noFill/>
          </a:ln>
        </p:spPr>
      </p:pic>
      <p:pic>
        <p:nvPicPr>
          <p:cNvPr id="186" name="Google Shape;186;p20"/>
          <p:cNvPicPr preferRelativeResize="0"/>
          <p:nvPr/>
        </p:nvPicPr>
        <p:blipFill>
          <a:blip r:embed="rId4">
            <a:alphaModFix/>
          </a:blip>
          <a:stretch>
            <a:fillRect/>
          </a:stretch>
        </p:blipFill>
        <p:spPr>
          <a:xfrm>
            <a:off x="0" y="1688350"/>
            <a:ext cx="4175001" cy="3455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Electromagnetics Analysis Nissan Leaf</a:t>
            </a:r>
            <a:endParaRPr/>
          </a:p>
        </p:txBody>
      </p:sp>
      <p:pic>
        <p:nvPicPr>
          <p:cNvPr id="192" name="Google Shape;192;p21"/>
          <p:cNvPicPr preferRelativeResize="0"/>
          <p:nvPr/>
        </p:nvPicPr>
        <p:blipFill>
          <a:blip r:embed="rId3">
            <a:alphaModFix/>
          </a:blip>
          <a:stretch>
            <a:fillRect/>
          </a:stretch>
        </p:blipFill>
        <p:spPr>
          <a:xfrm>
            <a:off x="4393300" y="1624025"/>
            <a:ext cx="4805275" cy="3519475"/>
          </a:xfrm>
          <a:prstGeom prst="rect">
            <a:avLst/>
          </a:prstGeom>
          <a:noFill/>
          <a:ln>
            <a:noFill/>
          </a:ln>
        </p:spPr>
      </p:pic>
      <p:pic>
        <p:nvPicPr>
          <p:cNvPr id="193" name="Google Shape;193;p21"/>
          <p:cNvPicPr preferRelativeResize="0"/>
          <p:nvPr/>
        </p:nvPicPr>
        <p:blipFill>
          <a:blip r:embed="rId4">
            <a:alphaModFix/>
          </a:blip>
          <a:stretch>
            <a:fillRect/>
          </a:stretch>
        </p:blipFill>
        <p:spPr>
          <a:xfrm>
            <a:off x="27950" y="1624025"/>
            <a:ext cx="4310775" cy="357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1297500" y="393750"/>
            <a:ext cx="7038900" cy="725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Output data &amp; Losses Tesla S</a:t>
            </a:r>
            <a:endParaRPr/>
          </a:p>
        </p:txBody>
      </p:sp>
      <p:pic>
        <p:nvPicPr>
          <p:cNvPr id="199" name="Google Shape;199;p22"/>
          <p:cNvPicPr preferRelativeResize="0"/>
          <p:nvPr/>
        </p:nvPicPr>
        <p:blipFill>
          <a:blip r:embed="rId3">
            <a:alphaModFix/>
          </a:blip>
          <a:stretch>
            <a:fillRect/>
          </a:stretch>
        </p:blipFill>
        <p:spPr>
          <a:xfrm>
            <a:off x="54575" y="1286750"/>
            <a:ext cx="4229576" cy="2905525"/>
          </a:xfrm>
          <a:prstGeom prst="rect">
            <a:avLst/>
          </a:prstGeom>
          <a:noFill/>
          <a:ln>
            <a:noFill/>
          </a:ln>
        </p:spPr>
      </p:pic>
      <p:pic>
        <p:nvPicPr>
          <p:cNvPr id="200" name="Google Shape;200;p22"/>
          <p:cNvPicPr preferRelativeResize="0"/>
          <p:nvPr/>
        </p:nvPicPr>
        <p:blipFill>
          <a:blip r:embed="rId4">
            <a:alphaModFix/>
          </a:blip>
          <a:stretch>
            <a:fillRect/>
          </a:stretch>
        </p:blipFill>
        <p:spPr>
          <a:xfrm>
            <a:off x="4368350" y="1286750"/>
            <a:ext cx="4775650" cy="2905525"/>
          </a:xfrm>
          <a:prstGeom prst="rect">
            <a:avLst/>
          </a:prstGeom>
          <a:noFill/>
          <a:ln>
            <a:noFill/>
          </a:ln>
        </p:spPr>
      </p:pic>
      <p:pic>
        <p:nvPicPr>
          <p:cNvPr id="201" name="Google Shape;201;p22"/>
          <p:cNvPicPr preferRelativeResize="0"/>
          <p:nvPr/>
        </p:nvPicPr>
        <p:blipFill>
          <a:blip r:embed="rId5">
            <a:alphaModFix/>
          </a:blip>
          <a:stretch>
            <a:fillRect/>
          </a:stretch>
        </p:blipFill>
        <p:spPr>
          <a:xfrm>
            <a:off x="1066800" y="4229400"/>
            <a:ext cx="7924800" cy="91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Output data &amp; Losses Nissan Leaf</a:t>
            </a:r>
            <a:endParaRPr/>
          </a:p>
        </p:txBody>
      </p:sp>
      <p:pic>
        <p:nvPicPr>
          <p:cNvPr id="207" name="Google Shape;207;p23"/>
          <p:cNvPicPr preferRelativeResize="0"/>
          <p:nvPr/>
        </p:nvPicPr>
        <p:blipFill>
          <a:blip r:embed="rId3">
            <a:alphaModFix/>
          </a:blip>
          <a:stretch>
            <a:fillRect/>
          </a:stretch>
        </p:blipFill>
        <p:spPr>
          <a:xfrm>
            <a:off x="152400" y="4011598"/>
            <a:ext cx="8839199" cy="1131900"/>
          </a:xfrm>
          <a:prstGeom prst="rect">
            <a:avLst/>
          </a:prstGeom>
          <a:noFill/>
          <a:ln>
            <a:noFill/>
          </a:ln>
        </p:spPr>
      </p:pic>
      <p:pic>
        <p:nvPicPr>
          <p:cNvPr id="208" name="Google Shape;208;p23"/>
          <p:cNvPicPr preferRelativeResize="0"/>
          <p:nvPr/>
        </p:nvPicPr>
        <p:blipFill>
          <a:blip r:embed="rId4">
            <a:alphaModFix/>
          </a:blip>
          <a:stretch>
            <a:fillRect/>
          </a:stretch>
        </p:blipFill>
        <p:spPr>
          <a:xfrm>
            <a:off x="4572000" y="1535975"/>
            <a:ext cx="4568326" cy="2398950"/>
          </a:xfrm>
          <a:prstGeom prst="rect">
            <a:avLst/>
          </a:prstGeom>
          <a:noFill/>
          <a:ln>
            <a:noFill/>
          </a:ln>
        </p:spPr>
      </p:pic>
      <p:pic>
        <p:nvPicPr>
          <p:cNvPr id="209" name="Google Shape;209;p23"/>
          <p:cNvPicPr preferRelativeResize="0"/>
          <p:nvPr/>
        </p:nvPicPr>
        <p:blipFill>
          <a:blip r:embed="rId5">
            <a:alphaModFix/>
          </a:blip>
          <a:stretch>
            <a:fillRect/>
          </a:stretch>
        </p:blipFill>
        <p:spPr>
          <a:xfrm>
            <a:off x="0" y="1535975"/>
            <a:ext cx="4459832" cy="23989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726</Words>
  <Application>Microsoft Office PowerPoint</Application>
  <PresentationFormat>On-screen Show (16:9)</PresentationFormat>
  <Paragraphs>115</Paragraphs>
  <Slides>30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Montserrat</vt:lpstr>
      <vt:lpstr>Lato</vt:lpstr>
      <vt:lpstr>Times New Roman</vt:lpstr>
      <vt:lpstr>Algerian</vt:lpstr>
      <vt:lpstr>Focus</vt:lpstr>
      <vt:lpstr>Analysis and comparison of Two Interior Permanent motors</vt:lpstr>
      <vt:lpstr>Specification Of Motors</vt:lpstr>
      <vt:lpstr>Geometry of Motors</vt:lpstr>
      <vt:lpstr>Material Properties</vt:lpstr>
      <vt:lpstr>Material properties</vt:lpstr>
      <vt:lpstr>Electromagnetic Analysis Tesla S</vt:lpstr>
      <vt:lpstr>Electromagnetics Analysis Nissan Leaf</vt:lpstr>
      <vt:lpstr>Output data &amp; Losses Tesla S</vt:lpstr>
      <vt:lpstr>Output data &amp; Losses Nissan Leaf</vt:lpstr>
      <vt:lpstr>Speed Torque curve of Tesla S</vt:lpstr>
      <vt:lpstr>Efficiency Map of Tesla S</vt:lpstr>
      <vt:lpstr>Efficiency Map of Nissan Leaf</vt:lpstr>
      <vt:lpstr>Thermal Analysis of Tesla S</vt:lpstr>
      <vt:lpstr>Stator &amp; Rotor 2D FEA</vt:lpstr>
      <vt:lpstr>Stator Slot 2D FEA</vt:lpstr>
      <vt:lpstr>Thermal Analysis of Nissan Leaf </vt:lpstr>
      <vt:lpstr>Winding Factors &amp; Harmonics</vt:lpstr>
      <vt:lpstr>Winding Factor &amp; Harmonics</vt:lpstr>
      <vt:lpstr>Stator Lamination</vt:lpstr>
      <vt:lpstr>winding MMF</vt:lpstr>
      <vt:lpstr>Coil Distribution (Tesla Model S)</vt:lpstr>
      <vt:lpstr>Winding Pattern (Tesla Model S)</vt:lpstr>
      <vt:lpstr>Winding Radial Pattern (Tesla Model S)</vt:lpstr>
      <vt:lpstr>Steady State Behavior (Tesla Model S)</vt:lpstr>
      <vt:lpstr>Back EMF &amp; Cogging Torque (Tesla Model S) </vt:lpstr>
      <vt:lpstr>Flux Linkage O/C &amp; Flux Linkage on Load  (Tesla Model S)</vt:lpstr>
      <vt:lpstr>Airgap Flux Density &amp; Terminal Voltage (Tesla Model 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comparison of Two Interior Permanent motors</dc:title>
  <cp:lastModifiedBy>Anirudha Behera</cp:lastModifiedBy>
  <cp:revision>4</cp:revision>
  <dcterms:modified xsi:type="dcterms:W3CDTF">2022-04-30T01:23:55Z</dcterms:modified>
</cp:coreProperties>
</file>